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
  </p:sldMasterIdLst>
  <p:notesMasterIdLst>
    <p:notesMasterId r:id="rId28"/>
  </p:notesMasterIdLst>
  <p:sldIdLst>
    <p:sldId id="275" r:id="rId7"/>
    <p:sldId id="272" r:id="rId8"/>
    <p:sldId id="257" r:id="rId9"/>
    <p:sldId id="271" r:id="rId10"/>
    <p:sldId id="258" r:id="rId11"/>
    <p:sldId id="260" r:id="rId12"/>
    <p:sldId id="270" r:id="rId13"/>
    <p:sldId id="259" r:id="rId14"/>
    <p:sldId id="267" r:id="rId15"/>
    <p:sldId id="268" r:id="rId16"/>
    <p:sldId id="278" r:id="rId17"/>
    <p:sldId id="262" r:id="rId18"/>
    <p:sldId id="280" r:id="rId19"/>
    <p:sldId id="261" r:id="rId20"/>
    <p:sldId id="276" r:id="rId21"/>
    <p:sldId id="265" r:id="rId22"/>
    <p:sldId id="263" r:id="rId23"/>
    <p:sldId id="279" r:id="rId24"/>
    <p:sldId id="274" r:id="rId25"/>
    <p:sldId id="266" r:id="rId26"/>
    <p:sldId id="27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0D0D"/>
    <a:srgbClr val="DBE8FC"/>
    <a:srgbClr val="FFE7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F1C8E6-97C2-CC46-B640-BD378A2EB71E}" v="1725" dt="2023-05-04T07:42:18.641"/>
    <p1510:client id="{B3CA944B-82EB-4F7E-AC56-B5A217DD6D24}" v="74" dt="2023-05-05T20:31:42.3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viewProps" Target="viewProps.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B0B6C1-A241-4192-9F39-E25B24DC2D33}" type="datetimeFigureOut">
              <a:t>5/5/2023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F5BA5D-C58D-4B4D-B0D9-33C71DA4E6C7}" type="slidenum">
              <a:t>‹#›</a:t>
            </a:fld>
            <a:endParaRPr lang="en-GB"/>
          </a:p>
        </p:txBody>
      </p:sp>
    </p:spTree>
    <p:extLst>
      <p:ext uri="{BB962C8B-B14F-4D97-AF65-F5344CB8AC3E}">
        <p14:creationId xmlns:p14="http://schemas.microsoft.com/office/powerpoint/2010/main" val="2027135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all have had bad experiences when ordering online. Items lost, bended, damaged or even broken. This is a real problem and unfortunately also for big companies when they order expensive equipment or items with special requirements. </a:t>
            </a:r>
          </a:p>
          <a:p>
            <a:r>
              <a:rPr lang="en-US">
                <a:cs typeface="Calibri"/>
              </a:rPr>
              <a:t>We aimed to help shipping companies keep track and monitor sensitive items while they are being shipped.</a:t>
            </a:r>
            <a:r>
              <a:rPr lang="en-US">
                <a:ea typeface="Calibri"/>
                <a:cs typeface="Calibri"/>
              </a:rPr>
              <a:t> For example shipping:</a:t>
            </a:r>
          </a:p>
          <a:p>
            <a:pPr marL="171450" indent="-171450">
              <a:buFont typeface="Calibri"/>
              <a:buChar char="-"/>
            </a:pPr>
            <a:r>
              <a:rPr lang="en-US">
                <a:ea typeface="Calibri"/>
                <a:cs typeface="Calibri"/>
              </a:rPr>
              <a:t>Paintings</a:t>
            </a:r>
          </a:p>
          <a:p>
            <a:pPr marL="171450" indent="-171450">
              <a:buFont typeface="Calibri"/>
              <a:buChar char="-"/>
            </a:pPr>
            <a:r>
              <a:rPr lang="en-US">
                <a:ea typeface="Calibri"/>
                <a:cs typeface="Calibri"/>
              </a:rPr>
              <a:t>Fresh </a:t>
            </a:r>
            <a:r>
              <a:rPr lang="en-US"/>
              <a:t>food</a:t>
            </a:r>
          </a:p>
          <a:p>
            <a:pPr marL="171450" indent="-171450">
              <a:buFont typeface="Calibri"/>
              <a:buChar char="-"/>
            </a:pPr>
            <a:r>
              <a:rPr lang="en-US"/>
              <a:t>Plants</a:t>
            </a:r>
            <a:endParaRPr lang="en-US">
              <a:ea typeface="Calibri"/>
              <a:cs typeface="Calibri"/>
            </a:endParaRPr>
          </a:p>
          <a:p>
            <a:pPr marL="171450" indent="-171450">
              <a:buFont typeface="Calibri"/>
              <a:buChar char="-"/>
            </a:pPr>
            <a:r>
              <a:rPr lang="en-US">
                <a:ea typeface="Calibri"/>
                <a:cs typeface="Calibri"/>
              </a:rPr>
              <a:t>Animals</a:t>
            </a:r>
          </a:p>
          <a:p>
            <a:pPr marL="171450" indent="-171450">
              <a:buFont typeface="Calibri"/>
              <a:buChar char="-"/>
            </a:pPr>
            <a:r>
              <a:rPr lang="en-US">
                <a:ea typeface="Calibri"/>
                <a:cs typeface="Calibri"/>
              </a:rPr>
              <a:t>Fragile objects (glass, ceramics,</a:t>
            </a:r>
            <a:r>
              <a:rPr lang="en-US"/>
              <a:t> precise instrumentation</a:t>
            </a:r>
            <a:r>
              <a:rPr lang="en-US">
                <a:ea typeface="Calibri"/>
                <a:cs typeface="Calibri"/>
              </a:rPr>
              <a:t>)</a:t>
            </a:r>
          </a:p>
          <a:p>
            <a:pPr marL="171450" indent="-171450">
              <a:buFont typeface="Calibri"/>
              <a:buChar char="-"/>
            </a:pPr>
            <a:r>
              <a:rPr lang="en-US">
                <a:ea typeface="Calibri"/>
                <a:cs typeface="Calibri"/>
              </a:rPr>
              <a:t>Liquids (if tilted they can leak)</a:t>
            </a:r>
          </a:p>
          <a:p>
            <a:pPr marL="171450" indent="-171450">
              <a:buFont typeface="Calibri"/>
              <a:buChar char="-"/>
            </a:pPr>
            <a:endParaRPr lang="en-US">
              <a:ea typeface="Calibri"/>
              <a:cs typeface="Calibri"/>
            </a:endParaRPr>
          </a:p>
          <a:p>
            <a:r>
              <a:rPr lang="en-US">
                <a:cs typeface="Calibri"/>
              </a:rPr>
              <a:t> This way they can quickly get notified if something is not going as supposed in the process and take actions before is to late. Furthermore, if the damage is not reversible, companies can trace back where and what happened so they can find the cause or the responsible. To achieve this we use different sensors and modules to communicate with a backend that will be explained later by Erik</a:t>
            </a:r>
            <a:endParaRPr lang="en-US">
              <a:ea typeface="Calibri"/>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EF5BA5D-C58D-4B4D-B0D9-33C71DA4E6C7}" type="slidenum">
              <a:rPr lang="en-GB"/>
              <a:t>2</a:t>
            </a:fld>
            <a:endParaRPr lang="en-GB"/>
          </a:p>
        </p:txBody>
      </p:sp>
    </p:spTree>
    <p:extLst>
      <p:ext uri="{BB962C8B-B14F-4D97-AF65-F5344CB8AC3E}">
        <p14:creationId xmlns:p14="http://schemas.microsoft.com/office/powerpoint/2010/main" val="2274616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aimed to help shipping companies keep track and monitor sensitive items while they are being shipped.</a:t>
            </a:r>
            <a:r>
              <a:rPr lang="en-US">
                <a:ea typeface="Calibri"/>
                <a:cs typeface="Calibri"/>
              </a:rPr>
              <a:t> For example shipping:</a:t>
            </a:r>
          </a:p>
          <a:p>
            <a:pPr marL="171450" indent="-171450">
              <a:buFont typeface="Calibri"/>
              <a:buChar char="-"/>
            </a:pPr>
            <a:r>
              <a:rPr lang="en-US">
                <a:ea typeface="Calibri"/>
                <a:cs typeface="Calibri"/>
              </a:rPr>
              <a:t>Paintings</a:t>
            </a:r>
          </a:p>
          <a:p>
            <a:pPr marL="171450" indent="-171450">
              <a:buFont typeface="Calibri"/>
              <a:buChar char="-"/>
            </a:pPr>
            <a:r>
              <a:rPr lang="en-US">
                <a:ea typeface="Calibri"/>
                <a:cs typeface="Calibri"/>
              </a:rPr>
              <a:t>Fresh </a:t>
            </a:r>
            <a:r>
              <a:rPr lang="en-US"/>
              <a:t>food</a:t>
            </a:r>
          </a:p>
          <a:p>
            <a:pPr marL="171450" indent="-171450">
              <a:buFont typeface="Calibri"/>
              <a:buChar char="-"/>
            </a:pPr>
            <a:r>
              <a:rPr lang="en-US"/>
              <a:t>Plants</a:t>
            </a:r>
            <a:endParaRPr lang="en-US">
              <a:ea typeface="Calibri"/>
              <a:cs typeface="Calibri"/>
            </a:endParaRPr>
          </a:p>
          <a:p>
            <a:pPr marL="171450" indent="-171450">
              <a:buFont typeface="Calibri"/>
              <a:buChar char="-"/>
            </a:pPr>
            <a:r>
              <a:rPr lang="en-US">
                <a:ea typeface="Calibri"/>
                <a:cs typeface="Calibri"/>
              </a:rPr>
              <a:t>Animals</a:t>
            </a:r>
          </a:p>
          <a:p>
            <a:pPr marL="171450" indent="-171450">
              <a:buFont typeface="Calibri"/>
              <a:buChar char="-"/>
            </a:pPr>
            <a:r>
              <a:rPr lang="en-US">
                <a:ea typeface="Calibri"/>
                <a:cs typeface="Calibri"/>
              </a:rPr>
              <a:t>Fragile objects (glass, ceramics,</a:t>
            </a:r>
            <a:r>
              <a:rPr lang="en-US"/>
              <a:t> precise instrumentation</a:t>
            </a:r>
            <a:r>
              <a:rPr lang="en-US">
                <a:ea typeface="Calibri"/>
                <a:cs typeface="Calibri"/>
              </a:rPr>
              <a:t>)</a:t>
            </a:r>
          </a:p>
          <a:p>
            <a:pPr marL="171450" indent="-171450">
              <a:buFont typeface="Calibri"/>
              <a:buChar char="-"/>
            </a:pPr>
            <a:r>
              <a:rPr lang="en-US">
                <a:ea typeface="Calibri"/>
                <a:cs typeface="Calibri"/>
              </a:rPr>
              <a:t>Liquids (if tilted they can leak)</a:t>
            </a:r>
          </a:p>
          <a:p>
            <a:pPr marL="171450" indent="-171450">
              <a:buFont typeface="Calibri"/>
              <a:buChar char="-"/>
            </a:pPr>
            <a:endParaRPr lang="en-US">
              <a:ea typeface="Calibri"/>
              <a:cs typeface="Calibri"/>
            </a:endParaRPr>
          </a:p>
          <a:p>
            <a:r>
              <a:rPr lang="en-US">
                <a:cs typeface="Calibri"/>
              </a:rPr>
              <a:t> This way they can quickly get notified if something is not going as supposed in the process and take actions before is to late. Furthermore, if the damage is not reversible, companies can trace back where and what happened so they can find the cause or the responsible. To achieve this we use different sensors and modules to communicate with a backend that will be explained later by Erik</a:t>
            </a:r>
            <a:endParaRPr lang="en-US">
              <a:ea typeface="Calibri"/>
              <a:cs typeface="Calibri"/>
            </a:endParaRPr>
          </a:p>
        </p:txBody>
      </p:sp>
      <p:sp>
        <p:nvSpPr>
          <p:cNvPr id="4" name="Slide Number Placeholder 3"/>
          <p:cNvSpPr>
            <a:spLocks noGrp="1"/>
          </p:cNvSpPr>
          <p:nvPr>
            <p:ph type="sldNum" sz="quarter" idx="5"/>
          </p:nvPr>
        </p:nvSpPr>
        <p:spPr/>
        <p:txBody>
          <a:bodyPr/>
          <a:lstStyle/>
          <a:p>
            <a:fld id="{9EF5BA5D-C58D-4B4D-B0D9-33C71DA4E6C7}" type="slidenum">
              <a:t>3</a:t>
            </a:fld>
            <a:endParaRPr lang="en-GB"/>
          </a:p>
        </p:txBody>
      </p:sp>
    </p:spTree>
    <p:extLst>
      <p:ext uri="{BB962C8B-B14F-4D97-AF65-F5344CB8AC3E}">
        <p14:creationId xmlns:p14="http://schemas.microsoft.com/office/powerpoint/2010/main" val="1880491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this simple flowchart we can appreciate the basic behavior of our parcel transport monitor system. </a:t>
            </a:r>
          </a:p>
          <a:p>
            <a:r>
              <a:rPr lang="en-US">
                <a:cs typeface="Calibri"/>
              </a:rPr>
              <a:t>(describe the chart)</a:t>
            </a:r>
          </a:p>
        </p:txBody>
      </p:sp>
      <p:sp>
        <p:nvSpPr>
          <p:cNvPr id="4" name="Slide Number Placeholder 3"/>
          <p:cNvSpPr>
            <a:spLocks noGrp="1"/>
          </p:cNvSpPr>
          <p:nvPr>
            <p:ph type="sldNum" sz="quarter" idx="5"/>
          </p:nvPr>
        </p:nvSpPr>
        <p:spPr/>
        <p:txBody>
          <a:bodyPr/>
          <a:lstStyle/>
          <a:p>
            <a:fld id="{9EF5BA5D-C58D-4B4D-B0D9-33C71DA4E6C7}" type="slidenum">
              <a:rPr lang="en-GB"/>
              <a:t>4</a:t>
            </a:fld>
            <a:endParaRPr lang="en-GB"/>
          </a:p>
        </p:txBody>
      </p:sp>
    </p:spTree>
    <p:extLst>
      <p:ext uri="{BB962C8B-B14F-4D97-AF65-F5344CB8AC3E}">
        <p14:creationId xmlns:p14="http://schemas.microsoft.com/office/powerpoint/2010/main" val="3979354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Microcontroller where everything is attaches is an </a:t>
            </a:r>
            <a:r>
              <a:rPr lang="en-US" err="1">
                <a:cs typeface="Calibri"/>
              </a:rPr>
              <a:t>NodeMCU</a:t>
            </a:r>
            <a:r>
              <a:rPr lang="en-US">
                <a:cs typeface="Calibri"/>
              </a:rPr>
              <a:t> based in a ESP8266</a:t>
            </a:r>
          </a:p>
          <a:p>
            <a:endParaRPr lang="en-US">
              <a:cs typeface="Calibri"/>
            </a:endParaRPr>
          </a:p>
          <a:p>
            <a:pPr marL="171450" indent="-171450">
              <a:buFont typeface="Calibri"/>
              <a:buChar char="-"/>
            </a:pPr>
            <a:r>
              <a:rPr lang="en-US">
                <a:cs typeface="Calibri"/>
              </a:rPr>
              <a:t>Microchip 2483 LoRa module</a:t>
            </a:r>
          </a:p>
          <a:p>
            <a:pPr marL="171450" indent="-171450">
              <a:buFont typeface="Calibri"/>
              <a:buChar char="-"/>
            </a:pPr>
            <a:r>
              <a:rPr lang="en-US">
                <a:cs typeface="Calibri"/>
              </a:rPr>
              <a:t>RTC</a:t>
            </a:r>
          </a:p>
          <a:p>
            <a:pPr marL="171450" indent="-171450">
              <a:buFont typeface="Calibri"/>
              <a:buChar char="-"/>
            </a:pPr>
            <a:r>
              <a:rPr lang="en-US">
                <a:cs typeface="Calibri"/>
              </a:rPr>
              <a:t>Micro </a:t>
            </a:r>
            <a:r>
              <a:rPr lang="en-US" err="1">
                <a:cs typeface="Calibri"/>
              </a:rPr>
              <a:t>sd</a:t>
            </a:r>
            <a:r>
              <a:rPr lang="en-US">
                <a:cs typeface="Calibri"/>
              </a:rPr>
              <a:t> card reader</a:t>
            </a:r>
          </a:p>
          <a:p>
            <a:pPr marL="171450" indent="-171450">
              <a:buFont typeface="Calibri"/>
              <a:buChar char="-"/>
            </a:pPr>
            <a:r>
              <a:rPr lang="en-US">
                <a:cs typeface="Calibri"/>
              </a:rPr>
              <a:t>Tilt switch</a:t>
            </a:r>
          </a:p>
          <a:p>
            <a:pPr marL="171450" indent="-171450">
              <a:buFont typeface="Calibri"/>
              <a:buChar char="-"/>
            </a:pPr>
            <a:r>
              <a:rPr lang="en-US">
                <a:cs typeface="Calibri"/>
              </a:rPr>
              <a:t>Photoresistor (LDR)</a:t>
            </a:r>
          </a:p>
          <a:p>
            <a:pPr marL="171450" indent="-171450">
              <a:buFont typeface="Calibri"/>
              <a:buChar char="-"/>
            </a:pPr>
            <a:r>
              <a:rPr lang="en-US" err="1">
                <a:cs typeface="Calibri"/>
              </a:rPr>
              <a:t>Oled</a:t>
            </a:r>
            <a:r>
              <a:rPr lang="en-US">
                <a:cs typeface="Calibri"/>
              </a:rPr>
              <a:t> screen only for debugging </a:t>
            </a:r>
            <a:r>
              <a:rPr lang="en-US" err="1">
                <a:cs typeface="Calibri"/>
              </a:rPr>
              <a:t>porpuses</a:t>
            </a:r>
          </a:p>
          <a:p>
            <a:pPr marL="171450" indent="-171450">
              <a:buFont typeface="Calibri"/>
              <a:buChar char="-"/>
            </a:pPr>
            <a:r>
              <a:rPr lang="en-US">
                <a:cs typeface="Calibri"/>
              </a:rPr>
              <a:t>BME 680 temperature, </a:t>
            </a:r>
            <a:r>
              <a:rPr lang="en-US" err="1">
                <a:cs typeface="Calibri"/>
              </a:rPr>
              <a:t>humidy</a:t>
            </a:r>
            <a:r>
              <a:rPr lang="en-US">
                <a:cs typeface="Calibri"/>
              </a:rPr>
              <a:t>, C02... </a:t>
            </a:r>
          </a:p>
        </p:txBody>
      </p:sp>
      <p:sp>
        <p:nvSpPr>
          <p:cNvPr id="4" name="Slide Number Placeholder 3"/>
          <p:cNvSpPr>
            <a:spLocks noGrp="1"/>
          </p:cNvSpPr>
          <p:nvPr>
            <p:ph type="sldNum" sz="quarter" idx="5"/>
          </p:nvPr>
        </p:nvSpPr>
        <p:spPr/>
        <p:txBody>
          <a:bodyPr/>
          <a:lstStyle/>
          <a:p>
            <a:fld id="{9EF5BA5D-C58D-4B4D-B0D9-33C71DA4E6C7}" type="slidenum">
              <a:rPr lang="en-GB"/>
              <a:t>5</a:t>
            </a:fld>
            <a:endParaRPr lang="en-GB"/>
          </a:p>
        </p:txBody>
      </p:sp>
    </p:spTree>
    <p:extLst>
      <p:ext uri="{BB962C8B-B14F-4D97-AF65-F5344CB8AC3E}">
        <p14:creationId xmlns:p14="http://schemas.microsoft.com/office/powerpoint/2010/main" val="867354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a:t>We decided to use the </a:t>
            </a:r>
            <a:r>
              <a:rPr lang="en-GB" noProof="0" err="1"/>
              <a:t>LoRaWAN</a:t>
            </a:r>
            <a:r>
              <a:rPr lang="en-GB" noProof="0"/>
              <a:t> Helium network. It seemed a great idea as it enables a lot of possibilities and can be integrated with Azure. What we thought it was going to be easy ended up being a nightmare. Applying what we learned in lecture 5, we tried to join our module using OTAA</a:t>
            </a:r>
          </a:p>
          <a:p>
            <a:endParaRPr lang="en-GB" noProof="0"/>
          </a:p>
          <a:p>
            <a:pPr marL="171450" indent="-171450">
              <a:buFontTx/>
              <a:buChar char="-"/>
            </a:pPr>
            <a:r>
              <a:rPr lang="en-GB" noProof="0"/>
              <a:t>Old and deprecated library for the module</a:t>
            </a:r>
          </a:p>
          <a:p>
            <a:pPr marL="171450" indent="-171450">
              <a:buFontTx/>
              <a:buChar char="-"/>
            </a:pPr>
            <a:r>
              <a:rPr lang="en-GB" noProof="0"/>
              <a:t>Helium is relatively new</a:t>
            </a:r>
          </a:p>
          <a:p>
            <a:pPr marL="171450" indent="-171450">
              <a:buFontTx/>
              <a:buChar char="-"/>
            </a:pPr>
            <a:r>
              <a:rPr lang="en-GB" noProof="0"/>
              <a:t>Using OTAA with </a:t>
            </a:r>
            <a:r>
              <a:rPr lang="en-GB" noProof="0" err="1"/>
              <a:t>Cibicom</a:t>
            </a:r>
            <a:r>
              <a:rPr lang="en-GB" noProof="0"/>
              <a:t> works fine but with Helium, seems that it does not receive well the encryption keys or the response is not what the library expected. </a:t>
            </a:r>
          </a:p>
          <a:p>
            <a:pPr marL="0" indent="0">
              <a:buFontTx/>
              <a:buNone/>
            </a:pPr>
            <a:endParaRPr lang="en-GB" noProof="0"/>
          </a:p>
          <a:p>
            <a:pPr marL="0" indent="0">
              <a:buFontTx/>
              <a:buNone/>
            </a:pPr>
            <a:r>
              <a:rPr lang="en-GB" noProof="0"/>
              <a:t>Small modifications on the library where carried out unsuccessfully to try to be able to send messages. Therefore we did our own “</a:t>
            </a:r>
            <a:r>
              <a:rPr lang="en-GB" noProof="0" err="1"/>
              <a:t>LoRaWAN</a:t>
            </a:r>
            <a:r>
              <a:rPr lang="en-GB" noProof="0"/>
              <a:t>” network with a gateway to try to replicate the behaviour of Helium or we can deploy our own network in our facilities, ships, trucks, planes… (where we can  cover multiple trackers and we can try to solve any possible problems with the package)</a:t>
            </a:r>
          </a:p>
          <a:p>
            <a:pPr marL="171450" indent="-171450">
              <a:buFontTx/>
              <a:buChar char="-"/>
            </a:pPr>
            <a:endParaRPr lang="en-GB" noProof="0"/>
          </a:p>
          <a:p>
            <a:pPr marL="171450" indent="-171450">
              <a:buFontTx/>
              <a:buChar char="-"/>
            </a:pPr>
            <a:endParaRPr lang="en-GB" noProof="0"/>
          </a:p>
          <a:p>
            <a:pPr marL="171450" indent="-171450">
              <a:buFontTx/>
              <a:buChar char="-"/>
            </a:pPr>
            <a:endParaRPr lang="en-GB" noProof="0"/>
          </a:p>
        </p:txBody>
      </p:sp>
      <p:sp>
        <p:nvSpPr>
          <p:cNvPr id="4" name="Slide Number Placeholder 3"/>
          <p:cNvSpPr>
            <a:spLocks noGrp="1"/>
          </p:cNvSpPr>
          <p:nvPr>
            <p:ph type="sldNum" sz="quarter" idx="5"/>
          </p:nvPr>
        </p:nvSpPr>
        <p:spPr/>
        <p:txBody>
          <a:bodyPr/>
          <a:lstStyle/>
          <a:p>
            <a:fld id="{9EF5BA5D-C58D-4B4D-B0D9-33C71DA4E6C7}" type="slidenum">
              <a:rPr lang="en-GB" smtClean="0"/>
              <a:t>12</a:t>
            </a:fld>
            <a:endParaRPr lang="en-GB"/>
          </a:p>
        </p:txBody>
      </p:sp>
    </p:spTree>
    <p:extLst>
      <p:ext uri="{BB962C8B-B14F-4D97-AF65-F5344CB8AC3E}">
        <p14:creationId xmlns:p14="http://schemas.microsoft.com/office/powerpoint/2010/main" val="2880788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ront A">
    <p:bg>
      <p:bgPr>
        <a:solidFill>
          <a:srgbClr val="008737"/>
        </a:solidFill>
        <a:effectLst/>
      </p:bgPr>
    </p:bg>
    <p:spTree>
      <p:nvGrpSpPr>
        <p:cNvPr id="1" name=""/>
        <p:cNvGrpSpPr/>
        <p:nvPr/>
      </p:nvGrpSpPr>
      <p:grpSpPr>
        <a:xfrm>
          <a:off x="0" y="0"/>
          <a:ext cx="0" cy="0"/>
          <a:chOff x="0" y="0"/>
          <a:chExt cx="0" cy="0"/>
        </a:xfrm>
      </p:grpSpPr>
      <p:sp>
        <p:nvSpPr>
          <p:cNvPr id="2" name="Background"/>
          <p:cNvSpPr/>
          <p:nvPr userDrawn="1"/>
        </p:nvSpPr>
        <p:spPr bwMode="auto">
          <a:xfrm>
            <a:off x="0" y="-14069"/>
            <a:ext cx="0" cy="0"/>
          </a:xfrm>
          <a:prstGeom prst="rect">
            <a:avLst/>
          </a:prstGeom>
          <a:solidFill>
            <a:srgbClr val="008737"/>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a:ln>
                <a:noFill/>
              </a:ln>
              <a:solidFill>
                <a:schemeClr val="tx1"/>
              </a:solidFill>
              <a:effectLst/>
              <a:latin typeface="Arial" panose="020B0604020202020204" pitchFamily="34" charset="0"/>
              <a:ea typeface="ＭＳ Ｐゴシック" pitchFamily="-80" charset="-128"/>
            </a:endParaRPr>
          </a:p>
        </p:txBody>
      </p:sp>
      <p:sp>
        <p:nvSpPr>
          <p:cNvPr id="11" name="Logo white">
            <a:extLst>
              <a:ext uri="{FF2B5EF4-FFF2-40B4-BE49-F238E27FC236}">
                <a16:creationId xmlns:a16="http://schemas.microsoft.com/office/drawing/2014/main" id="{275A6477-FE3A-4D40-B1FE-E46C11E344A5}"/>
              </a:ext>
            </a:extLst>
          </p:cNvPr>
          <p:cNvSpPr>
            <a:spLocks noChangeAspect="1"/>
          </p:cNvSpPr>
          <p:nvPr userDrawn="1">
            <p:custDataLst>
              <p:tags r:id="rId1"/>
            </p:custDataLst>
          </p:nvPr>
        </p:nvSpPr>
        <p:spPr bwMode="auto">
          <a:xfrm>
            <a:off x="252033" y="252000"/>
            <a:ext cx="419666"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sz="1800"/>
          </a:p>
        </p:txBody>
      </p:sp>
      <p:sp>
        <p:nvSpPr>
          <p:cNvPr id="114690" name="Rectangle 2"/>
          <p:cNvSpPr>
            <a:spLocks noGrp="1" noChangeArrowheads="1"/>
          </p:cNvSpPr>
          <p:nvPr>
            <p:ph type="ctrTitle"/>
          </p:nvPr>
        </p:nvSpPr>
        <p:spPr>
          <a:xfrm>
            <a:off x="249892" y="3545117"/>
            <a:ext cx="10841439" cy="2706458"/>
          </a:xfrm>
        </p:spPr>
        <p:txBody>
          <a:bodyPr anchor="t" anchorCtr="0"/>
          <a:lstStyle>
            <a:lvl1pPr>
              <a:lnSpc>
                <a:spcPct val="93000"/>
              </a:lnSpc>
              <a:defRPr sz="8000">
                <a:solidFill>
                  <a:schemeClr val="bg1"/>
                </a:solidFill>
              </a:defRPr>
            </a:lvl1pPr>
          </a:lstStyle>
          <a:p>
            <a:pPr lvl="0"/>
            <a:r>
              <a:rPr lang="en-GB" noProof="0"/>
              <a:t>Click to edit Master title style</a:t>
            </a:r>
          </a:p>
        </p:txBody>
      </p:sp>
      <p:sp>
        <p:nvSpPr>
          <p:cNvPr id="114691" name="Rectangle 3"/>
          <p:cNvSpPr>
            <a:spLocks noGrp="1" noChangeArrowheads="1"/>
          </p:cNvSpPr>
          <p:nvPr>
            <p:ph type="subTitle" idx="1"/>
          </p:nvPr>
        </p:nvSpPr>
        <p:spPr>
          <a:xfrm>
            <a:off x="247104" y="1704975"/>
            <a:ext cx="10841439" cy="1660654"/>
          </a:xfrm>
        </p:spPr>
        <p:txBody>
          <a:bodyPr anchor="b" anchorCtr="0"/>
          <a:lstStyle>
            <a:lvl1pPr marL="0" indent="0">
              <a:lnSpc>
                <a:spcPct val="110000"/>
              </a:lnSpc>
              <a:spcBef>
                <a:spcPts val="0"/>
              </a:spcBef>
              <a:buFontTx/>
              <a:buNone/>
              <a:defRPr sz="3000">
                <a:solidFill>
                  <a:schemeClr val="bg1"/>
                </a:solidFill>
              </a:defRPr>
            </a:lvl1pPr>
          </a:lstStyle>
          <a:p>
            <a:pPr lvl="0"/>
            <a:r>
              <a:rPr lang="en-GB" noProof="0"/>
              <a:t>Click to edit Master subtitle style</a:t>
            </a:r>
            <a:endParaRPr lang="en-GB"/>
          </a:p>
        </p:txBody>
      </p:sp>
      <p:sp>
        <p:nvSpPr>
          <p:cNvPr id="3" name="Footer Placeholder 2">
            <a:extLst>
              <a:ext uri="{FF2B5EF4-FFF2-40B4-BE49-F238E27FC236}">
                <a16:creationId xmlns:a16="http://schemas.microsoft.com/office/drawing/2014/main" id="{F2117C6C-7BC3-4888-BC29-FAB17565D119}"/>
              </a:ext>
            </a:extLst>
          </p:cNvPr>
          <p:cNvSpPr>
            <a:spLocks noGrp="1"/>
          </p:cNvSpPr>
          <p:nvPr>
            <p:ph type="ftr" sz="quarter" idx="16"/>
          </p:nvPr>
        </p:nvSpPr>
        <p:spPr/>
        <p:txBody>
          <a:bodyPr/>
          <a:lstStyle>
            <a:lvl1pPr>
              <a:defRPr>
                <a:noFill/>
              </a:defRPr>
            </a:lvl1pPr>
          </a:lstStyle>
          <a:p>
            <a:endParaRPr lang="en-GB"/>
          </a:p>
        </p:txBody>
      </p:sp>
      <p:sp>
        <p:nvSpPr>
          <p:cNvPr id="4" name="Slide Number Placeholder 3">
            <a:extLst>
              <a:ext uri="{FF2B5EF4-FFF2-40B4-BE49-F238E27FC236}">
                <a16:creationId xmlns:a16="http://schemas.microsoft.com/office/drawing/2014/main" id="{E77E4668-D07F-4B96-9755-175402734855}"/>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a:p>
        </p:txBody>
      </p:sp>
    </p:spTree>
    <p:extLst>
      <p:ext uri="{BB962C8B-B14F-4D97-AF65-F5344CB8AC3E}">
        <p14:creationId xmlns:p14="http://schemas.microsoft.com/office/powerpoint/2010/main" val="13236096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p15:clr>
            <a:srgbClr val="F26B43"/>
          </p15:clr>
        </p15:guide>
        <p15:guide id="2" pos="6984">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ustomXml" Target="../../customXml/item5.xml"/><Relationship Id="rId1" Type="http://schemas.openxmlformats.org/officeDocument/2006/relationships/customXml" Target="../../customXml/item4.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png"/></Relationships>
</file>

<file path=ppt/slides/_rels/slide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dtudk.sharepoint.com/:v:/r/sites/34346Group3/Delte%20dokumenter/General/ParcelTrackerDemo.mp4?csf=1&amp;web=1&amp;e=pnk5AB"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19" Type="http://schemas.openxmlformats.org/officeDocument/2006/relationships/image" Target="../media/image23.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6.svg"/></Relationships>
</file>

<file path=ppt/slides/_rels/slide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svg"/><Relationship Id="rId26" Type="http://schemas.openxmlformats.org/officeDocument/2006/relationships/image" Target="../media/image7.png"/><Relationship Id="rId3" Type="http://schemas.openxmlformats.org/officeDocument/2006/relationships/image" Target="../media/image27.png"/><Relationship Id="rId21" Type="http://schemas.openxmlformats.org/officeDocument/2006/relationships/image" Target="../media/image45.sv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7.png"/><Relationship Id="rId33" Type="http://schemas.openxmlformats.org/officeDocument/2006/relationships/image" Target="../media/image53.svg"/><Relationship Id="rId2" Type="http://schemas.openxmlformats.org/officeDocument/2006/relationships/notesSlide" Target="../notesSlides/notesSlide4.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49.sv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18.svg"/><Relationship Id="rId32" Type="http://schemas.openxmlformats.org/officeDocument/2006/relationships/image" Target="../media/image52.png"/><Relationship Id="rId5" Type="http://schemas.openxmlformats.org/officeDocument/2006/relationships/image" Target="../media/image29.svg"/><Relationship Id="rId15" Type="http://schemas.openxmlformats.org/officeDocument/2006/relationships/image" Target="../media/image39.svg"/><Relationship Id="rId23" Type="http://schemas.openxmlformats.org/officeDocument/2006/relationships/image" Target="../media/image17.png"/><Relationship Id="rId28" Type="http://schemas.openxmlformats.org/officeDocument/2006/relationships/image" Target="../media/image48.png"/><Relationship Id="rId10" Type="http://schemas.openxmlformats.org/officeDocument/2006/relationships/image" Target="../media/image34.svg"/><Relationship Id="rId19" Type="http://schemas.openxmlformats.org/officeDocument/2006/relationships/image" Target="../media/image43.png"/><Relationship Id="rId31" Type="http://schemas.openxmlformats.org/officeDocument/2006/relationships/image" Target="../media/image51.sv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8.svg"/><Relationship Id="rId30" Type="http://schemas.openxmlformats.org/officeDocument/2006/relationships/image" Target="../media/image50.png"/><Relationship Id="rId8" Type="http://schemas.openxmlformats.org/officeDocument/2006/relationships/image" Target="../media/image32.svg"/></Relationships>
</file>

<file path=ppt/slides/_rels/slide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p:txBody>
          <a:bodyPr>
            <a:normAutofit/>
          </a:bodyPr>
          <a:lstStyle/>
          <a:p>
            <a:r>
              <a:rPr lang="en-US" sz="7200" b="1">
                <a:latin typeface="Arial" panose="020B0604020202020204" pitchFamily="34" charset="0"/>
                <a:ea typeface="+mj-lt"/>
                <a:cs typeface="Arial" panose="020B0604020202020204" pitchFamily="34" charset="0"/>
              </a:rPr>
              <a:t>Parcel Transport Monitor</a:t>
            </a:r>
            <a:endParaRPr lang="en-GB" sz="7200" b="1">
              <a:latin typeface="Arial" panose="020B0604020202020204" pitchFamily="34" charset="0"/>
              <a:cs typeface="Arial" panose="020B0604020202020204" pitchFamily="34" charset="0"/>
            </a:endParaRPr>
          </a:p>
        </p:txBody>
      </p:sp>
      <p:sp>
        <p:nvSpPr>
          <p:cNvPr id="5" name="Subtitle 4">
            <a:extLst>
              <a:ext uri="{FF2B5EF4-FFF2-40B4-BE49-F238E27FC236}">
                <a16:creationId xmlns:a16="http://schemas.microsoft.com/office/drawing/2014/main" id="{88CE6942-A17C-4247-86C6-41FACF7E90AC}"/>
              </a:ext>
            </a:extLst>
          </p:cNvPr>
          <p:cNvSpPr>
            <a:spLocks noGrp="1"/>
          </p:cNvSpPr>
          <p:nvPr>
            <p:ph type="subTitle" idx="1"/>
          </p:nvPr>
        </p:nvSpPr>
        <p:spPr/>
        <p:txBody>
          <a:bodyPr>
            <a:normAutofit/>
          </a:bodyPr>
          <a:lstStyle/>
          <a:p>
            <a:r>
              <a:rPr lang="en-GB" sz="2800">
                <a:latin typeface="Arial" panose="020B0604020202020204" pitchFamily="34" charset="0"/>
                <a:cs typeface="Arial" panose="020B0604020202020204" pitchFamily="34" charset="0"/>
              </a:rPr>
              <a:t>34346 Networking technologies and application development for Internet of Things (Spring 2023)</a:t>
            </a:r>
          </a:p>
        </p:txBody>
      </p:sp>
      <p:sp>
        <p:nvSpPr>
          <p:cNvPr id="7" name="Subtitle 4">
            <a:extLst>
              <a:ext uri="{FF2B5EF4-FFF2-40B4-BE49-F238E27FC236}">
                <a16:creationId xmlns:a16="http://schemas.microsoft.com/office/drawing/2014/main" id="{67274186-2612-B70B-AB92-D080D5FB378F}"/>
              </a:ext>
            </a:extLst>
          </p:cNvPr>
          <p:cNvSpPr txBox="1">
            <a:spLocks/>
          </p:cNvSpPr>
          <p:nvPr/>
        </p:nvSpPr>
        <p:spPr>
          <a:xfrm>
            <a:off x="334190" y="4898346"/>
            <a:ext cx="10841439" cy="1660654"/>
          </a:xfrm>
          <a:prstGeom prst="rect">
            <a:avLst/>
          </a:prstGeom>
        </p:spPr>
        <p:txBody>
          <a:bodyPr vert="horz" lIns="91440" tIns="45720" rIns="91440" bIns="45720" rtlCol="0" anchor="b" anchorCtr="0">
            <a:normAutofit/>
          </a:bodyPr>
          <a:lstStyle>
            <a:lvl1pPr marL="0" indent="0" algn="l" defTabSz="914400" rtl="0" eaLnBrk="1" latinLnBrk="0" hangingPunct="1">
              <a:lnSpc>
                <a:spcPct val="110000"/>
              </a:lnSpc>
              <a:spcBef>
                <a:spcPts val="0"/>
              </a:spcBef>
              <a:buFontTx/>
              <a:buNone/>
              <a:defRPr sz="3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a:latin typeface="Arial" panose="020B0604020202020204" pitchFamily="34" charset="0"/>
                <a:cs typeface="Arial" panose="020B0604020202020204" pitchFamily="34" charset="0"/>
              </a:rPr>
              <a:t>Group 3</a:t>
            </a:r>
          </a:p>
          <a:p>
            <a:r>
              <a:rPr lang="en-GB" sz="1600">
                <a:latin typeface="Arial" panose="020B0604020202020204" pitchFamily="34" charset="0"/>
                <a:cs typeface="Arial" panose="020B0604020202020204" pitchFamily="34" charset="0"/>
              </a:rPr>
              <a:t>Erik Gottschalk, Juan Marin </a:t>
            </a:r>
            <a:r>
              <a:rPr lang="en-GB" sz="1600" err="1">
                <a:latin typeface="Arial" panose="020B0604020202020204" pitchFamily="34" charset="0"/>
                <a:cs typeface="Arial" panose="020B0604020202020204" pitchFamily="34" charset="0"/>
              </a:rPr>
              <a:t>Collado</a:t>
            </a:r>
            <a:r>
              <a:rPr lang="en-GB" sz="1600">
                <a:latin typeface="Arial" panose="020B0604020202020204" pitchFamily="34" charset="0"/>
                <a:cs typeface="Arial" panose="020B0604020202020204" pitchFamily="34" charset="0"/>
              </a:rPr>
              <a:t>, </a:t>
            </a:r>
            <a:r>
              <a:rPr lang="en-GB" sz="1600" err="1">
                <a:latin typeface="Arial" panose="020B0604020202020204" pitchFamily="34" charset="0"/>
                <a:cs typeface="Arial" panose="020B0604020202020204" pitchFamily="34" charset="0"/>
              </a:rPr>
              <a:t>Sindhuja</a:t>
            </a:r>
            <a:r>
              <a:rPr lang="en-GB" sz="1600">
                <a:latin typeface="Arial" panose="020B0604020202020204" pitchFamily="34" charset="0"/>
                <a:cs typeface="Arial" panose="020B0604020202020204" pitchFamily="34" charset="0"/>
              </a:rPr>
              <a:t> </a:t>
            </a:r>
            <a:r>
              <a:rPr lang="en-GB" sz="1600" err="1">
                <a:latin typeface="Arial" panose="020B0604020202020204" pitchFamily="34" charset="0"/>
                <a:cs typeface="Arial" panose="020B0604020202020204" pitchFamily="34" charset="0"/>
              </a:rPr>
              <a:t>Ramamoorthy</a:t>
            </a:r>
            <a:r>
              <a:rPr lang="en-GB" sz="1600">
                <a:latin typeface="Arial" panose="020B0604020202020204" pitchFamily="34" charset="0"/>
                <a:cs typeface="Arial" panose="020B0604020202020204" pitchFamily="34" charset="0"/>
              </a:rPr>
              <a:t>, Gustav Juul </a:t>
            </a:r>
            <a:r>
              <a:rPr lang="en-GB" sz="1600" err="1">
                <a:latin typeface="Arial" panose="020B0604020202020204" pitchFamily="34" charset="0"/>
                <a:cs typeface="Arial" panose="020B0604020202020204" pitchFamily="34" charset="0"/>
              </a:rPr>
              <a:t>Jørgensen</a:t>
            </a:r>
            <a:r>
              <a:rPr lang="en-GB" sz="1600">
                <a:latin typeface="Arial" panose="020B0604020202020204" pitchFamily="34" charset="0"/>
                <a:cs typeface="Arial" panose="020B0604020202020204" pitchFamily="34" charset="0"/>
              </a:rPr>
              <a:t>, Rudolf Anton Fortes</a:t>
            </a:r>
          </a:p>
        </p:txBody>
      </p:sp>
    </p:spTree>
    <p:custDataLst>
      <p:custData r:id="rId1"/>
      <p:custData r:id="rId2"/>
    </p:custDataLst>
    <p:extLst>
      <p:ext uri="{BB962C8B-B14F-4D97-AF65-F5344CB8AC3E}">
        <p14:creationId xmlns:p14="http://schemas.microsoft.com/office/powerpoint/2010/main" val="2320714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B9687-D8CF-DCCF-9E2C-1463EF2FAE9D}"/>
              </a:ext>
            </a:extLst>
          </p:cNvPr>
          <p:cNvSpPr>
            <a:spLocks noGrp="1"/>
          </p:cNvSpPr>
          <p:nvPr>
            <p:ph type="title"/>
          </p:nvPr>
        </p:nvSpPr>
        <p:spPr>
          <a:xfrm>
            <a:off x="838200" y="365125"/>
            <a:ext cx="4376468" cy="1339940"/>
          </a:xfrm>
        </p:spPr>
        <p:txBody>
          <a:bodyPr/>
          <a:lstStyle/>
          <a:p>
            <a:r>
              <a:rPr lang="en-GB">
                <a:ea typeface="Calibri Light"/>
                <a:cs typeface="Calibri Light"/>
              </a:rPr>
              <a:t>PCB Altium </a:t>
            </a:r>
            <a:br>
              <a:rPr lang="en-GB">
                <a:ea typeface="Calibri Light"/>
                <a:cs typeface="Calibri Light"/>
              </a:rPr>
            </a:br>
            <a:r>
              <a:rPr lang="en-GB" sz="3200">
                <a:ea typeface="Calibri Light"/>
                <a:cs typeface="Calibri Light"/>
              </a:rPr>
              <a:t>(missing Componentes)</a:t>
            </a:r>
            <a:endParaRPr lang="en-GB" sz="3200"/>
          </a:p>
        </p:txBody>
      </p:sp>
      <p:pic>
        <p:nvPicPr>
          <p:cNvPr id="5" name="Picture 5" descr="A picture containing text, indoor&#10;&#10;Description automatically generated">
            <a:extLst>
              <a:ext uri="{FF2B5EF4-FFF2-40B4-BE49-F238E27FC236}">
                <a16:creationId xmlns:a16="http://schemas.microsoft.com/office/drawing/2014/main" id="{03344D9C-C5A6-B25A-5912-F8E7F87571B2}"/>
              </a:ext>
            </a:extLst>
          </p:cNvPr>
          <p:cNvPicPr>
            <a:picLocks noChangeAspect="1"/>
          </p:cNvPicPr>
          <p:nvPr/>
        </p:nvPicPr>
        <p:blipFill>
          <a:blip r:embed="rId2"/>
          <a:stretch>
            <a:fillRect/>
          </a:stretch>
        </p:blipFill>
        <p:spPr>
          <a:xfrm>
            <a:off x="102612" y="2731925"/>
            <a:ext cx="5889978" cy="2542743"/>
          </a:xfrm>
          <a:prstGeom prst="rect">
            <a:avLst/>
          </a:prstGeom>
        </p:spPr>
      </p:pic>
      <p:pic>
        <p:nvPicPr>
          <p:cNvPr id="7" name="Picture 9" descr="Graphical user interface, application&#10;&#10;Description automatically generated">
            <a:extLst>
              <a:ext uri="{FF2B5EF4-FFF2-40B4-BE49-F238E27FC236}">
                <a16:creationId xmlns:a16="http://schemas.microsoft.com/office/drawing/2014/main" id="{060D55D3-E226-BB57-1210-2E6818CD4A38}"/>
              </a:ext>
            </a:extLst>
          </p:cNvPr>
          <p:cNvPicPr>
            <a:picLocks noChangeAspect="1"/>
          </p:cNvPicPr>
          <p:nvPr/>
        </p:nvPicPr>
        <p:blipFill>
          <a:blip r:embed="rId3"/>
          <a:stretch>
            <a:fillRect/>
          </a:stretch>
        </p:blipFill>
        <p:spPr>
          <a:xfrm>
            <a:off x="5311212" y="4565214"/>
            <a:ext cx="6691646" cy="2113200"/>
          </a:xfrm>
          <a:prstGeom prst="rect">
            <a:avLst/>
          </a:prstGeom>
        </p:spPr>
      </p:pic>
      <p:pic>
        <p:nvPicPr>
          <p:cNvPr id="8" name="Picture 8" descr="A picture containing diagram&#10;&#10;Description automatically generated">
            <a:extLst>
              <a:ext uri="{FF2B5EF4-FFF2-40B4-BE49-F238E27FC236}">
                <a16:creationId xmlns:a16="http://schemas.microsoft.com/office/drawing/2014/main" id="{FE2DF5EF-0285-9390-1E24-35659813D366}"/>
              </a:ext>
            </a:extLst>
          </p:cNvPr>
          <p:cNvPicPr>
            <a:picLocks noChangeAspect="1"/>
          </p:cNvPicPr>
          <p:nvPr/>
        </p:nvPicPr>
        <p:blipFill>
          <a:blip r:embed="rId4"/>
          <a:stretch>
            <a:fillRect/>
          </a:stretch>
        </p:blipFill>
        <p:spPr>
          <a:xfrm>
            <a:off x="5314682" y="118691"/>
            <a:ext cx="6778580" cy="3465293"/>
          </a:xfrm>
          <a:prstGeom prst="rect">
            <a:avLst/>
          </a:prstGeom>
        </p:spPr>
      </p:pic>
    </p:spTree>
    <p:extLst>
      <p:ext uri="{BB962C8B-B14F-4D97-AF65-F5344CB8AC3E}">
        <p14:creationId xmlns:p14="http://schemas.microsoft.com/office/powerpoint/2010/main" val="3849526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B9687-D8CF-DCCF-9E2C-1463EF2FAE9D}"/>
              </a:ext>
            </a:extLst>
          </p:cNvPr>
          <p:cNvSpPr>
            <a:spLocks noGrp="1"/>
          </p:cNvSpPr>
          <p:nvPr>
            <p:ph type="title"/>
          </p:nvPr>
        </p:nvSpPr>
        <p:spPr>
          <a:xfrm>
            <a:off x="838200" y="365125"/>
            <a:ext cx="4376468" cy="1339940"/>
          </a:xfrm>
        </p:spPr>
        <p:txBody>
          <a:bodyPr/>
          <a:lstStyle/>
          <a:p>
            <a:r>
              <a:rPr lang="en-GB">
                <a:ea typeface="Calibri Light"/>
                <a:cs typeface="Calibri Light"/>
              </a:rPr>
              <a:t>PCB Altium </a:t>
            </a:r>
            <a:br>
              <a:rPr lang="en-GB">
                <a:ea typeface="Calibri Light"/>
                <a:cs typeface="Calibri Light"/>
              </a:rPr>
            </a:br>
            <a:r>
              <a:rPr lang="en-GB" sz="3200">
                <a:ea typeface="Calibri Light"/>
                <a:cs typeface="Calibri Light"/>
              </a:rPr>
              <a:t>(Auto ROUTE)</a:t>
            </a:r>
            <a:endParaRPr lang="en-GB" sz="3200"/>
          </a:p>
        </p:txBody>
      </p:sp>
      <p:pic>
        <p:nvPicPr>
          <p:cNvPr id="3" name="Picture 3" descr="Graphical user interface&#10;&#10;Description automatically generated">
            <a:extLst>
              <a:ext uri="{FF2B5EF4-FFF2-40B4-BE49-F238E27FC236}">
                <a16:creationId xmlns:a16="http://schemas.microsoft.com/office/drawing/2014/main" id="{415E4B04-241F-7236-1DF2-D989FD50253D}"/>
              </a:ext>
            </a:extLst>
          </p:cNvPr>
          <p:cNvPicPr>
            <a:picLocks noChangeAspect="1"/>
          </p:cNvPicPr>
          <p:nvPr/>
        </p:nvPicPr>
        <p:blipFill>
          <a:blip r:embed="rId2"/>
          <a:stretch>
            <a:fillRect/>
          </a:stretch>
        </p:blipFill>
        <p:spPr>
          <a:xfrm>
            <a:off x="4391705" y="173174"/>
            <a:ext cx="7637171" cy="3253843"/>
          </a:xfrm>
          <a:prstGeom prst="rect">
            <a:avLst/>
          </a:prstGeom>
        </p:spPr>
      </p:pic>
      <p:pic>
        <p:nvPicPr>
          <p:cNvPr id="10" name="Picture 10" descr="A picture containing text&#10;&#10;Description automatically generated">
            <a:extLst>
              <a:ext uri="{FF2B5EF4-FFF2-40B4-BE49-F238E27FC236}">
                <a16:creationId xmlns:a16="http://schemas.microsoft.com/office/drawing/2014/main" id="{DFBCB4D6-CA21-B65D-730A-867432C0FC86}"/>
              </a:ext>
            </a:extLst>
          </p:cNvPr>
          <p:cNvPicPr>
            <a:picLocks noChangeAspect="1"/>
          </p:cNvPicPr>
          <p:nvPr/>
        </p:nvPicPr>
        <p:blipFill>
          <a:blip r:embed="rId3"/>
          <a:stretch>
            <a:fillRect/>
          </a:stretch>
        </p:blipFill>
        <p:spPr>
          <a:xfrm>
            <a:off x="6518280" y="3902879"/>
            <a:ext cx="5593806" cy="2338169"/>
          </a:xfrm>
          <a:prstGeom prst="rect">
            <a:avLst/>
          </a:prstGeom>
        </p:spPr>
      </p:pic>
      <p:pic>
        <p:nvPicPr>
          <p:cNvPr id="11" name="Picture 11">
            <a:extLst>
              <a:ext uri="{FF2B5EF4-FFF2-40B4-BE49-F238E27FC236}">
                <a16:creationId xmlns:a16="http://schemas.microsoft.com/office/drawing/2014/main" id="{96E3D3BA-404F-D1EE-8361-14915DC5B080}"/>
              </a:ext>
            </a:extLst>
          </p:cNvPr>
          <p:cNvPicPr>
            <a:picLocks noChangeAspect="1"/>
          </p:cNvPicPr>
          <p:nvPr/>
        </p:nvPicPr>
        <p:blipFill>
          <a:blip r:embed="rId4"/>
          <a:stretch>
            <a:fillRect/>
          </a:stretch>
        </p:blipFill>
        <p:spPr>
          <a:xfrm>
            <a:off x="203652" y="4612162"/>
            <a:ext cx="6245033" cy="2055212"/>
          </a:xfrm>
          <a:prstGeom prst="rect">
            <a:avLst/>
          </a:prstGeom>
        </p:spPr>
      </p:pic>
      <p:pic>
        <p:nvPicPr>
          <p:cNvPr id="13" name="Picture 13">
            <a:extLst>
              <a:ext uri="{FF2B5EF4-FFF2-40B4-BE49-F238E27FC236}">
                <a16:creationId xmlns:a16="http://schemas.microsoft.com/office/drawing/2014/main" id="{3079AC04-4DA3-C76F-2423-CB4654B294F3}"/>
              </a:ext>
            </a:extLst>
          </p:cNvPr>
          <p:cNvPicPr>
            <a:picLocks noChangeAspect="1"/>
          </p:cNvPicPr>
          <p:nvPr/>
        </p:nvPicPr>
        <p:blipFill>
          <a:blip r:embed="rId5"/>
          <a:stretch>
            <a:fillRect/>
          </a:stretch>
        </p:blipFill>
        <p:spPr>
          <a:xfrm>
            <a:off x="206580" y="2911365"/>
            <a:ext cx="6126600" cy="1694490"/>
          </a:xfrm>
          <a:prstGeom prst="rect">
            <a:avLst/>
          </a:prstGeom>
        </p:spPr>
      </p:pic>
    </p:spTree>
    <p:extLst>
      <p:ext uri="{BB962C8B-B14F-4D97-AF65-F5344CB8AC3E}">
        <p14:creationId xmlns:p14="http://schemas.microsoft.com/office/powerpoint/2010/main" val="3404092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943BD-BC90-F9E9-59EE-3F50DB652388}"/>
              </a:ext>
            </a:extLst>
          </p:cNvPr>
          <p:cNvSpPr>
            <a:spLocks noGrp="1"/>
          </p:cNvSpPr>
          <p:nvPr>
            <p:ph type="title"/>
          </p:nvPr>
        </p:nvSpPr>
        <p:spPr/>
        <p:txBody>
          <a:bodyPr>
            <a:normAutofit/>
          </a:bodyPr>
          <a:lstStyle/>
          <a:p>
            <a:r>
              <a:rPr lang="en-GB">
                <a:latin typeface="Calibri Light"/>
                <a:ea typeface="Fira Code"/>
                <a:cs typeface="Calibri Light"/>
              </a:rPr>
              <a:t>Why not LoRaWAN?</a:t>
            </a:r>
            <a:endParaRPr lang="en-GB" sz="9600">
              <a:latin typeface="Calibri Light"/>
              <a:ea typeface="Fira Code"/>
              <a:cs typeface="Calibri Light"/>
            </a:endParaRPr>
          </a:p>
        </p:txBody>
      </p:sp>
      <p:pic>
        <p:nvPicPr>
          <p:cNvPr id="4" name="Picture 4" descr="A picture containing rectangle&#10;&#10;Description automatically generated">
            <a:extLst>
              <a:ext uri="{FF2B5EF4-FFF2-40B4-BE49-F238E27FC236}">
                <a16:creationId xmlns:a16="http://schemas.microsoft.com/office/drawing/2014/main" id="{F01BD3A0-B4D5-4260-F768-124B81C13CCE}"/>
              </a:ext>
            </a:extLst>
          </p:cNvPr>
          <p:cNvPicPr>
            <a:picLocks noGrp="1" noChangeAspect="1"/>
          </p:cNvPicPr>
          <p:nvPr>
            <p:ph idx="1"/>
          </p:nvPr>
        </p:nvPicPr>
        <p:blipFill>
          <a:blip r:embed="rId3"/>
          <a:stretch>
            <a:fillRect/>
          </a:stretch>
        </p:blipFill>
        <p:spPr>
          <a:xfrm>
            <a:off x="6218641" y="1690688"/>
            <a:ext cx="5531925" cy="718318"/>
          </a:xfrm>
        </p:spPr>
      </p:pic>
      <p:sp>
        <p:nvSpPr>
          <p:cNvPr id="6" name="Content Placeholder 2">
            <a:extLst>
              <a:ext uri="{FF2B5EF4-FFF2-40B4-BE49-F238E27FC236}">
                <a16:creationId xmlns:a16="http://schemas.microsoft.com/office/drawing/2014/main" id="{07830302-0E58-FDBD-3F3F-6FC2E46B62C2}"/>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cs typeface="Calibri"/>
              </a:rPr>
              <a:t>Helium migration shortage</a:t>
            </a:r>
          </a:p>
          <a:p>
            <a:r>
              <a:rPr lang="en-GB">
                <a:cs typeface="Calibri"/>
              </a:rPr>
              <a:t>Inconsistent coverage</a:t>
            </a:r>
          </a:p>
          <a:p>
            <a:r>
              <a:rPr lang="en-GB">
                <a:cs typeface="Calibri"/>
              </a:rPr>
              <a:t>Join in message received but not regular Rx</a:t>
            </a:r>
          </a:p>
        </p:txBody>
      </p:sp>
      <p:pic>
        <p:nvPicPr>
          <p:cNvPr id="1026" name="Picture 2">
            <a:extLst>
              <a:ext uri="{FF2B5EF4-FFF2-40B4-BE49-F238E27FC236}">
                <a16:creationId xmlns:a16="http://schemas.microsoft.com/office/drawing/2014/main" id="{71F34E94-A2CD-64E0-B837-6BEF8E150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8361" y="365125"/>
            <a:ext cx="882205" cy="88220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AFC77EB3-EF57-1B26-F9EA-8003830084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5175122" y="1862713"/>
            <a:ext cx="477432" cy="374268"/>
          </a:xfrm>
          <a:prstGeom prst="rect">
            <a:avLst/>
          </a:prstGeom>
        </p:spPr>
      </p:pic>
      <p:pic>
        <p:nvPicPr>
          <p:cNvPr id="8" name="Picture 7">
            <a:extLst>
              <a:ext uri="{FF2B5EF4-FFF2-40B4-BE49-F238E27FC236}">
                <a16:creationId xmlns:a16="http://schemas.microsoft.com/office/drawing/2014/main" id="{0F80C117-E130-970E-3E46-5CF77C807E7E}"/>
              </a:ext>
            </a:extLst>
          </p:cNvPr>
          <p:cNvPicPr>
            <a:picLocks noChangeAspect="1"/>
          </p:cNvPicPr>
          <p:nvPr/>
        </p:nvPicPr>
        <p:blipFill rotWithShape="1">
          <a:blip r:embed="rId7"/>
          <a:srcRect l="16300" t="23163" b="7573"/>
          <a:stretch/>
        </p:blipFill>
        <p:spPr>
          <a:xfrm>
            <a:off x="3535680" y="3545229"/>
            <a:ext cx="5986272" cy="2631734"/>
          </a:xfrm>
          <a:prstGeom prst="rect">
            <a:avLst/>
          </a:prstGeom>
        </p:spPr>
      </p:pic>
      <p:pic>
        <p:nvPicPr>
          <p:cNvPr id="7" name="Picture 8" descr="Icon&#10;&#10;Description automatically generated">
            <a:extLst>
              <a:ext uri="{FF2B5EF4-FFF2-40B4-BE49-F238E27FC236}">
                <a16:creationId xmlns:a16="http://schemas.microsoft.com/office/drawing/2014/main" id="{C2992330-77DF-EED8-080E-C0ED5D96BDE1}"/>
              </a:ext>
            </a:extLst>
          </p:cNvPr>
          <p:cNvPicPr>
            <a:picLocks noChangeAspect="1"/>
          </p:cNvPicPr>
          <p:nvPr/>
        </p:nvPicPr>
        <p:blipFill rotWithShape="1">
          <a:blip r:embed="rId8">
            <a:alphaModFix amt="50000"/>
          </a:blip>
          <a:srcRect r="26707" b="37755"/>
          <a:stretch/>
        </p:blipFill>
        <p:spPr>
          <a:xfrm>
            <a:off x="11215833" y="5974715"/>
            <a:ext cx="1003600" cy="882206"/>
          </a:xfrm>
          <a:prstGeom prst="rect">
            <a:avLst/>
          </a:prstGeom>
        </p:spPr>
      </p:pic>
    </p:spTree>
    <p:extLst>
      <p:ext uri="{BB962C8B-B14F-4D97-AF65-F5344CB8AC3E}">
        <p14:creationId xmlns:p14="http://schemas.microsoft.com/office/powerpoint/2010/main" val="2152519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12237-C068-EE6F-BEA4-DBF5B61F18D3}"/>
              </a:ext>
            </a:extLst>
          </p:cNvPr>
          <p:cNvSpPr>
            <a:spLocks noGrp="1"/>
          </p:cNvSpPr>
          <p:nvPr>
            <p:ph type="title"/>
          </p:nvPr>
        </p:nvSpPr>
        <p:spPr/>
        <p:txBody>
          <a:bodyPr/>
          <a:lstStyle/>
          <a:p>
            <a:r>
              <a:rPr lang="en-GB" sz="4000">
                <a:cs typeface="Calibri Light"/>
              </a:rPr>
              <a:t>Communication technologies: LoRa</a:t>
            </a:r>
            <a:endParaRPr lang="en-US"/>
          </a:p>
        </p:txBody>
      </p:sp>
      <p:pic>
        <p:nvPicPr>
          <p:cNvPr id="4" name="Picture 4">
            <a:extLst>
              <a:ext uri="{FF2B5EF4-FFF2-40B4-BE49-F238E27FC236}">
                <a16:creationId xmlns:a16="http://schemas.microsoft.com/office/drawing/2014/main" id="{03C305D0-D919-F2E8-11E7-90402FF4D43F}"/>
              </a:ext>
            </a:extLst>
          </p:cNvPr>
          <p:cNvPicPr>
            <a:picLocks noGrp="1" noChangeAspect="1"/>
          </p:cNvPicPr>
          <p:nvPr>
            <p:ph idx="1"/>
          </p:nvPr>
        </p:nvPicPr>
        <p:blipFill>
          <a:blip r:embed="rId2"/>
          <a:stretch>
            <a:fillRect/>
          </a:stretch>
        </p:blipFill>
        <p:spPr>
          <a:xfrm>
            <a:off x="1256493" y="1825625"/>
            <a:ext cx="9679015" cy="4351338"/>
          </a:xfrm>
        </p:spPr>
      </p:pic>
    </p:spTree>
    <p:extLst>
      <p:ext uri="{BB962C8B-B14F-4D97-AF65-F5344CB8AC3E}">
        <p14:creationId xmlns:p14="http://schemas.microsoft.com/office/powerpoint/2010/main" val="815639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EC88-0CED-0F87-39CD-984E68905A2C}"/>
              </a:ext>
            </a:extLst>
          </p:cNvPr>
          <p:cNvSpPr>
            <a:spLocks noGrp="1"/>
          </p:cNvSpPr>
          <p:nvPr>
            <p:ph type="title"/>
          </p:nvPr>
        </p:nvSpPr>
        <p:spPr/>
        <p:txBody>
          <a:bodyPr>
            <a:normAutofit/>
          </a:bodyPr>
          <a:lstStyle/>
          <a:p>
            <a:r>
              <a:rPr lang="en-GB">
                <a:ea typeface="Calibri Light"/>
                <a:cs typeface="Calibri Light"/>
              </a:rPr>
              <a:t>Communication technologies: LoRa &amp; </a:t>
            </a:r>
            <a:r>
              <a:rPr lang="en-GB" err="1">
                <a:ea typeface="Calibri Light"/>
                <a:cs typeface="Calibri Light"/>
              </a:rPr>
              <a:t>WiFi</a:t>
            </a:r>
            <a:br>
              <a:rPr lang="en-GB">
                <a:ea typeface="Calibri Light"/>
                <a:cs typeface="Calibri Light"/>
              </a:rPr>
            </a:br>
            <a:endParaRPr lang="en-GB">
              <a:cs typeface="Calibri Light"/>
            </a:endParaRPr>
          </a:p>
        </p:txBody>
      </p:sp>
      <p:pic>
        <p:nvPicPr>
          <p:cNvPr id="15" name="Picture 15" descr="Diagram&#10;&#10;Description automatically generated">
            <a:extLst>
              <a:ext uri="{FF2B5EF4-FFF2-40B4-BE49-F238E27FC236}">
                <a16:creationId xmlns:a16="http://schemas.microsoft.com/office/drawing/2014/main" id="{EEE60F0A-4F32-D592-C42A-19BBCF2A165B}"/>
              </a:ext>
            </a:extLst>
          </p:cNvPr>
          <p:cNvPicPr>
            <a:picLocks noGrp="1" noChangeAspect="1"/>
          </p:cNvPicPr>
          <p:nvPr>
            <p:ph idx="1"/>
          </p:nvPr>
        </p:nvPicPr>
        <p:blipFill>
          <a:blip r:embed="rId2"/>
          <a:stretch>
            <a:fillRect/>
          </a:stretch>
        </p:blipFill>
        <p:spPr>
          <a:xfrm>
            <a:off x="2402723" y="1164478"/>
            <a:ext cx="7364143" cy="5808101"/>
          </a:xfrm>
        </p:spPr>
      </p:pic>
    </p:spTree>
    <p:extLst>
      <p:ext uri="{BB962C8B-B14F-4D97-AF65-F5344CB8AC3E}">
        <p14:creationId xmlns:p14="http://schemas.microsoft.com/office/powerpoint/2010/main" val="2971313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EC88-0CED-0F87-39CD-984E68905A2C}"/>
              </a:ext>
            </a:extLst>
          </p:cNvPr>
          <p:cNvSpPr>
            <a:spLocks noGrp="1"/>
          </p:cNvSpPr>
          <p:nvPr>
            <p:ph type="title"/>
          </p:nvPr>
        </p:nvSpPr>
        <p:spPr/>
        <p:txBody>
          <a:bodyPr/>
          <a:lstStyle/>
          <a:p>
            <a:r>
              <a:rPr lang="en-GB">
                <a:ea typeface="Calibri Light"/>
                <a:cs typeface="Calibri Light"/>
              </a:rPr>
              <a:t>Communication Technologies: LoRa</a:t>
            </a:r>
            <a:br>
              <a:rPr lang="en-GB">
                <a:ea typeface="Calibri Light"/>
                <a:cs typeface="Calibri Light"/>
              </a:rPr>
            </a:br>
            <a:endParaRPr lang="en-GB">
              <a:cs typeface="Calibri Light"/>
            </a:endParaRPr>
          </a:p>
        </p:txBody>
      </p:sp>
      <p:pic>
        <p:nvPicPr>
          <p:cNvPr id="7" name="Picture 7" descr="Graphical user interface, text, application, chat or text message&#10;&#10;Description automatically generated">
            <a:extLst>
              <a:ext uri="{FF2B5EF4-FFF2-40B4-BE49-F238E27FC236}">
                <a16:creationId xmlns:a16="http://schemas.microsoft.com/office/drawing/2014/main" id="{A560105F-758C-4C27-DC81-D465DE4E8E63}"/>
              </a:ext>
            </a:extLst>
          </p:cNvPr>
          <p:cNvPicPr>
            <a:picLocks noGrp="1" noChangeAspect="1"/>
          </p:cNvPicPr>
          <p:nvPr>
            <p:ph idx="1"/>
          </p:nvPr>
        </p:nvPicPr>
        <p:blipFill>
          <a:blip r:embed="rId2"/>
          <a:stretch>
            <a:fillRect/>
          </a:stretch>
        </p:blipFill>
        <p:spPr>
          <a:xfrm>
            <a:off x="1353671" y="2222203"/>
            <a:ext cx="9563100" cy="2986682"/>
          </a:xfrm>
        </p:spPr>
      </p:pic>
    </p:spTree>
    <p:extLst>
      <p:ext uri="{BB962C8B-B14F-4D97-AF65-F5344CB8AC3E}">
        <p14:creationId xmlns:p14="http://schemas.microsoft.com/office/powerpoint/2010/main" val="11331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A1B2C-18B8-4463-8B9A-744A6A3B19A2}"/>
              </a:ext>
            </a:extLst>
          </p:cNvPr>
          <p:cNvSpPr>
            <a:spLocks noGrp="1"/>
          </p:cNvSpPr>
          <p:nvPr>
            <p:ph type="title"/>
          </p:nvPr>
        </p:nvSpPr>
        <p:spPr/>
        <p:txBody>
          <a:bodyPr/>
          <a:lstStyle/>
          <a:p>
            <a:r>
              <a:rPr lang="en-GB">
                <a:ea typeface="Calibri Light"/>
                <a:cs typeface="Calibri Light"/>
              </a:rPr>
              <a:t>Communication Protocol</a:t>
            </a:r>
          </a:p>
        </p:txBody>
      </p:sp>
      <p:sp>
        <p:nvSpPr>
          <p:cNvPr id="3" name="Content Placeholder 2">
            <a:extLst>
              <a:ext uri="{FF2B5EF4-FFF2-40B4-BE49-F238E27FC236}">
                <a16:creationId xmlns:a16="http://schemas.microsoft.com/office/drawing/2014/main" id="{9803D65A-BA00-8DB4-09E1-03704C75F6C5}"/>
              </a:ext>
            </a:extLst>
          </p:cNvPr>
          <p:cNvSpPr>
            <a:spLocks noGrp="1"/>
          </p:cNvSpPr>
          <p:nvPr>
            <p:ph idx="1"/>
          </p:nvPr>
        </p:nvSpPr>
        <p:spPr/>
        <p:txBody>
          <a:bodyPr vert="horz" lIns="91440" tIns="45720" rIns="91440" bIns="45720" rtlCol="0" anchor="t">
            <a:normAutofit/>
          </a:bodyPr>
          <a:lstStyle/>
          <a:p>
            <a:r>
              <a:rPr lang="en-GB">
                <a:ea typeface="Calibri"/>
                <a:cs typeface="Calibri"/>
              </a:rPr>
              <a:t>2 types of messages: Alert &amp; Configure</a:t>
            </a:r>
          </a:p>
          <a:p>
            <a:r>
              <a:rPr lang="en-GB">
                <a:cs typeface="Calibri"/>
              </a:rPr>
              <a:t>Focus on shortest possible length for low-power operation</a:t>
            </a:r>
          </a:p>
          <a:p>
            <a:endParaRPr lang="en-GB">
              <a:cs typeface="Calibri"/>
            </a:endParaRPr>
          </a:p>
          <a:p>
            <a:pPr marL="0" indent="0">
              <a:buNone/>
            </a:pPr>
            <a:r>
              <a:rPr lang="en-GB">
                <a:cs typeface="Calibri"/>
              </a:rPr>
              <a:t>Alert: </a:t>
            </a:r>
          </a:p>
          <a:p>
            <a:pPr marL="0" indent="0">
              <a:buNone/>
            </a:pPr>
            <a:endParaRPr lang="en-GB">
              <a:cs typeface="Calibri"/>
            </a:endParaRPr>
          </a:p>
          <a:p>
            <a:pPr marL="0" indent="0">
              <a:buNone/>
            </a:pPr>
            <a:endParaRPr lang="en-GB" sz="4400">
              <a:cs typeface="Calibri"/>
            </a:endParaRPr>
          </a:p>
          <a:p>
            <a:pPr marL="0" indent="0">
              <a:buNone/>
            </a:pPr>
            <a:r>
              <a:rPr lang="en-GB">
                <a:cs typeface="Calibri"/>
              </a:rPr>
              <a:t>Configure:</a:t>
            </a:r>
            <a:endParaRPr lang="en-GB"/>
          </a:p>
        </p:txBody>
      </p:sp>
      <p:pic>
        <p:nvPicPr>
          <p:cNvPr id="5" name="Grafik 4">
            <a:extLst>
              <a:ext uri="{FF2B5EF4-FFF2-40B4-BE49-F238E27FC236}">
                <a16:creationId xmlns:a16="http://schemas.microsoft.com/office/drawing/2014/main" id="{616DEFBD-3B92-7941-A6F4-49CA1DEB3E54}"/>
              </a:ext>
            </a:extLst>
          </p:cNvPr>
          <p:cNvPicPr>
            <a:picLocks noChangeAspect="1"/>
          </p:cNvPicPr>
          <p:nvPr/>
        </p:nvPicPr>
        <p:blipFill rotWithShape="1">
          <a:blip r:embed="rId2"/>
          <a:srcRect l="2363" b="22384"/>
          <a:stretch/>
        </p:blipFill>
        <p:spPr>
          <a:xfrm>
            <a:off x="2648929" y="4748344"/>
            <a:ext cx="8898698" cy="1563556"/>
          </a:xfrm>
          <a:prstGeom prst="rect">
            <a:avLst/>
          </a:prstGeom>
        </p:spPr>
      </p:pic>
      <p:pic>
        <p:nvPicPr>
          <p:cNvPr id="6" name="Grafik 5">
            <a:extLst>
              <a:ext uri="{FF2B5EF4-FFF2-40B4-BE49-F238E27FC236}">
                <a16:creationId xmlns:a16="http://schemas.microsoft.com/office/drawing/2014/main" id="{F7814D11-8563-D914-106A-E072058D6073}"/>
              </a:ext>
            </a:extLst>
          </p:cNvPr>
          <p:cNvPicPr>
            <a:picLocks noChangeAspect="1"/>
          </p:cNvPicPr>
          <p:nvPr/>
        </p:nvPicPr>
        <p:blipFill rotWithShape="1">
          <a:blip r:embed="rId3"/>
          <a:srcRect l="2927" b="26595"/>
          <a:stretch/>
        </p:blipFill>
        <p:spPr>
          <a:xfrm>
            <a:off x="2648929" y="3049851"/>
            <a:ext cx="7144662" cy="1563556"/>
          </a:xfrm>
          <a:prstGeom prst="rect">
            <a:avLst/>
          </a:prstGeom>
        </p:spPr>
      </p:pic>
    </p:spTree>
    <p:extLst>
      <p:ext uri="{BB962C8B-B14F-4D97-AF65-F5344CB8AC3E}">
        <p14:creationId xmlns:p14="http://schemas.microsoft.com/office/powerpoint/2010/main" val="3420548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C672C-61A1-0E2C-6A12-73BA2A6481EC}"/>
              </a:ext>
            </a:extLst>
          </p:cNvPr>
          <p:cNvSpPr>
            <a:spLocks noGrp="1"/>
          </p:cNvSpPr>
          <p:nvPr>
            <p:ph type="title"/>
          </p:nvPr>
        </p:nvSpPr>
        <p:spPr/>
        <p:txBody>
          <a:bodyPr/>
          <a:lstStyle/>
          <a:p>
            <a:r>
              <a:rPr lang="en-GB">
                <a:ea typeface="Calibri Light"/>
                <a:cs typeface="Calibri Light"/>
              </a:rPr>
              <a:t>Backend </a:t>
            </a:r>
            <a:endParaRPr lang="en-GB"/>
          </a:p>
        </p:txBody>
      </p:sp>
      <p:sp>
        <p:nvSpPr>
          <p:cNvPr id="3" name="Content Placeholder 2">
            <a:extLst>
              <a:ext uri="{FF2B5EF4-FFF2-40B4-BE49-F238E27FC236}">
                <a16:creationId xmlns:a16="http://schemas.microsoft.com/office/drawing/2014/main" id="{84602948-EB89-0542-DF2C-840264D29306}"/>
              </a:ext>
            </a:extLst>
          </p:cNvPr>
          <p:cNvSpPr>
            <a:spLocks noGrp="1"/>
          </p:cNvSpPr>
          <p:nvPr>
            <p:ph idx="1"/>
          </p:nvPr>
        </p:nvSpPr>
        <p:spPr/>
        <p:txBody>
          <a:bodyPr vert="horz" lIns="91440" tIns="45720" rIns="91440" bIns="45720" rtlCol="0" anchor="t">
            <a:normAutofit/>
          </a:bodyPr>
          <a:lstStyle/>
          <a:p>
            <a:r>
              <a:rPr lang="en-GB">
                <a:ea typeface="Calibri"/>
                <a:cs typeface="Calibri"/>
              </a:rPr>
              <a:t>Azure</a:t>
            </a:r>
          </a:p>
          <a:p>
            <a:pPr lvl="1"/>
            <a:r>
              <a:rPr lang="en-GB">
                <a:ea typeface="+mn-lt"/>
                <a:cs typeface="+mn-lt"/>
              </a:rPr>
              <a:t>User-friendly interface </a:t>
            </a:r>
          </a:p>
          <a:p>
            <a:pPr lvl="1"/>
            <a:r>
              <a:rPr lang="en-GB">
                <a:solidFill>
                  <a:srgbClr val="000000"/>
                </a:solidFill>
                <a:ea typeface="+mn-lt"/>
                <a:cs typeface="+mn-lt"/>
              </a:rPr>
              <a:t>Pre-built</a:t>
            </a:r>
            <a:r>
              <a:rPr lang="en-GB">
                <a:ea typeface="+mn-lt"/>
                <a:cs typeface="+mn-lt"/>
              </a:rPr>
              <a:t> templates</a:t>
            </a:r>
            <a:endParaRPr lang="en-GB"/>
          </a:p>
          <a:p>
            <a:pPr lvl="1"/>
            <a:r>
              <a:rPr lang="en-GB">
                <a:solidFill>
                  <a:srgbClr val="000000"/>
                </a:solidFill>
                <a:ea typeface="+mn-lt"/>
                <a:cs typeface="+mn-lt"/>
              </a:rPr>
              <a:t>Integration</a:t>
            </a:r>
            <a:r>
              <a:rPr lang="en-GB">
                <a:ea typeface="+mn-lt"/>
                <a:cs typeface="+mn-lt"/>
              </a:rPr>
              <a:t> with Azure services</a:t>
            </a:r>
            <a:endParaRPr lang="en-GB">
              <a:ea typeface="Calibri"/>
              <a:cs typeface="Calibri"/>
            </a:endParaRPr>
          </a:p>
        </p:txBody>
      </p:sp>
      <p:pic>
        <p:nvPicPr>
          <p:cNvPr id="10" name="Grafik 9" descr="Ein Bild, das Screenshot, Grafiken, Logo, Symbol enthält.&#10;&#10;Automatisch generierte Beschreibung">
            <a:extLst>
              <a:ext uri="{FF2B5EF4-FFF2-40B4-BE49-F238E27FC236}">
                <a16:creationId xmlns:a16="http://schemas.microsoft.com/office/drawing/2014/main" id="{3761BCAA-EC1A-704A-7E26-5FF14792B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6616" y="705327"/>
            <a:ext cx="7255864" cy="5447345"/>
          </a:xfrm>
          <a:prstGeom prst="rect">
            <a:avLst/>
          </a:prstGeom>
        </p:spPr>
      </p:pic>
    </p:spTree>
    <p:extLst>
      <p:ext uri="{BB962C8B-B14F-4D97-AF65-F5344CB8AC3E}">
        <p14:creationId xmlns:p14="http://schemas.microsoft.com/office/powerpoint/2010/main" val="983119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C672C-61A1-0E2C-6A12-73BA2A6481EC}"/>
              </a:ext>
            </a:extLst>
          </p:cNvPr>
          <p:cNvSpPr>
            <a:spLocks noGrp="1"/>
          </p:cNvSpPr>
          <p:nvPr>
            <p:ph type="title"/>
          </p:nvPr>
        </p:nvSpPr>
        <p:spPr/>
        <p:txBody>
          <a:bodyPr/>
          <a:lstStyle/>
          <a:p>
            <a:r>
              <a:rPr lang="en-GB">
                <a:ea typeface="Calibri Light"/>
                <a:cs typeface="Calibri Light"/>
              </a:rPr>
              <a:t>Backend: Device Template </a:t>
            </a:r>
            <a:endParaRPr lang="en-GB"/>
          </a:p>
        </p:txBody>
      </p:sp>
      <p:pic>
        <p:nvPicPr>
          <p:cNvPr id="7" name="Picture 4" descr="Graphical user interface, application&#10;&#10;Description automatically generated">
            <a:extLst>
              <a:ext uri="{FF2B5EF4-FFF2-40B4-BE49-F238E27FC236}">
                <a16:creationId xmlns:a16="http://schemas.microsoft.com/office/drawing/2014/main" id="{C1EDBBA9-2EAF-5394-2787-97A2DC95753D}"/>
              </a:ext>
            </a:extLst>
          </p:cNvPr>
          <p:cNvPicPr>
            <a:picLocks noChangeAspect="1"/>
          </p:cNvPicPr>
          <p:nvPr/>
        </p:nvPicPr>
        <p:blipFill>
          <a:blip r:embed="rId2"/>
          <a:stretch>
            <a:fillRect/>
          </a:stretch>
        </p:blipFill>
        <p:spPr>
          <a:xfrm>
            <a:off x="214536" y="2258557"/>
            <a:ext cx="5268287" cy="3676248"/>
          </a:xfrm>
          <a:prstGeom prst="rect">
            <a:avLst/>
          </a:prstGeom>
        </p:spPr>
      </p:pic>
      <p:pic>
        <p:nvPicPr>
          <p:cNvPr id="8" name="Picture 5">
            <a:extLst>
              <a:ext uri="{FF2B5EF4-FFF2-40B4-BE49-F238E27FC236}">
                <a16:creationId xmlns:a16="http://schemas.microsoft.com/office/drawing/2014/main" id="{64CDF0FA-2F25-A3E8-620F-10A53FE1FF74}"/>
              </a:ext>
            </a:extLst>
          </p:cNvPr>
          <p:cNvPicPr>
            <a:picLocks noChangeAspect="1"/>
          </p:cNvPicPr>
          <p:nvPr/>
        </p:nvPicPr>
        <p:blipFill>
          <a:blip r:embed="rId3"/>
          <a:stretch>
            <a:fillRect/>
          </a:stretch>
        </p:blipFill>
        <p:spPr>
          <a:xfrm>
            <a:off x="5753761" y="2258556"/>
            <a:ext cx="6223703" cy="3676249"/>
          </a:xfrm>
          <a:prstGeom prst="rect">
            <a:avLst/>
          </a:prstGeom>
        </p:spPr>
      </p:pic>
      <p:pic>
        <p:nvPicPr>
          <p:cNvPr id="11" name="Grafik 10" descr="Ein Bild, das Screenshot, Grafiken, Logo, Symbol enthält.&#10;&#10;Automatisch generierte Beschreibung">
            <a:extLst>
              <a:ext uri="{FF2B5EF4-FFF2-40B4-BE49-F238E27FC236}">
                <a16:creationId xmlns:a16="http://schemas.microsoft.com/office/drawing/2014/main" id="{6E211DBB-9FD4-E0D8-CF21-9C4B272C66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147" y="190874"/>
            <a:ext cx="2229853" cy="1674064"/>
          </a:xfrm>
          <a:prstGeom prst="rect">
            <a:avLst/>
          </a:prstGeom>
        </p:spPr>
      </p:pic>
    </p:spTree>
    <p:extLst>
      <p:ext uri="{BB962C8B-B14F-4D97-AF65-F5344CB8AC3E}">
        <p14:creationId xmlns:p14="http://schemas.microsoft.com/office/powerpoint/2010/main" val="4288255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4">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 application&#10;&#10;Description automatically generated">
            <a:extLst>
              <a:ext uri="{FF2B5EF4-FFF2-40B4-BE49-F238E27FC236}">
                <a16:creationId xmlns:a16="http://schemas.microsoft.com/office/drawing/2014/main" id="{360B91C4-D273-FBE3-806C-F44A46132B0A}"/>
              </a:ext>
            </a:extLst>
          </p:cNvPr>
          <p:cNvPicPr>
            <a:picLocks noGrp="1" noChangeAspect="1"/>
          </p:cNvPicPr>
          <p:nvPr>
            <p:ph idx="1"/>
          </p:nvPr>
        </p:nvPicPr>
        <p:blipFill>
          <a:blip r:embed="rId2"/>
          <a:stretch>
            <a:fillRect/>
          </a:stretch>
        </p:blipFill>
        <p:spPr>
          <a:xfrm>
            <a:off x="646532" y="2127182"/>
            <a:ext cx="5177257" cy="3340021"/>
          </a:xfrm>
        </p:spPr>
      </p:pic>
      <p:pic>
        <p:nvPicPr>
          <p:cNvPr id="3" name="Picture 4">
            <a:extLst>
              <a:ext uri="{FF2B5EF4-FFF2-40B4-BE49-F238E27FC236}">
                <a16:creationId xmlns:a16="http://schemas.microsoft.com/office/drawing/2014/main" id="{3A1D7695-04A8-E635-2757-D09FC65E076A}"/>
              </a:ext>
            </a:extLst>
          </p:cNvPr>
          <p:cNvPicPr>
            <a:picLocks noChangeAspect="1"/>
          </p:cNvPicPr>
          <p:nvPr/>
        </p:nvPicPr>
        <p:blipFill>
          <a:blip r:embed="rId3"/>
          <a:stretch>
            <a:fillRect/>
          </a:stretch>
        </p:blipFill>
        <p:spPr>
          <a:xfrm>
            <a:off x="643467" y="5529985"/>
            <a:ext cx="6562090" cy="285604"/>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10208E1D-12C6-CA6D-06C6-72B052C045B9}"/>
              </a:ext>
            </a:extLst>
          </p:cNvPr>
          <p:cNvPicPr>
            <a:picLocks noChangeAspect="1"/>
          </p:cNvPicPr>
          <p:nvPr/>
        </p:nvPicPr>
        <p:blipFill>
          <a:blip r:embed="rId4"/>
          <a:stretch>
            <a:fillRect/>
          </a:stretch>
        </p:blipFill>
        <p:spPr>
          <a:xfrm>
            <a:off x="5998448" y="3825330"/>
            <a:ext cx="2514513" cy="1545833"/>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45C1D747-546B-E36D-7A13-76C1D8D462F7}"/>
              </a:ext>
            </a:extLst>
          </p:cNvPr>
          <p:cNvPicPr>
            <a:picLocks noChangeAspect="1"/>
          </p:cNvPicPr>
          <p:nvPr/>
        </p:nvPicPr>
        <p:blipFill>
          <a:blip r:embed="rId5"/>
          <a:stretch>
            <a:fillRect/>
          </a:stretch>
        </p:blipFill>
        <p:spPr>
          <a:xfrm>
            <a:off x="8624072" y="3436380"/>
            <a:ext cx="2174006" cy="1927874"/>
          </a:xfrm>
          <a:prstGeom prst="rect">
            <a:avLst/>
          </a:prstGeom>
        </p:spPr>
      </p:pic>
      <p:pic>
        <p:nvPicPr>
          <p:cNvPr id="7" name="Picture 7" descr="A picture containing graphical user interface&#10;&#10;Description automatically generated">
            <a:extLst>
              <a:ext uri="{FF2B5EF4-FFF2-40B4-BE49-F238E27FC236}">
                <a16:creationId xmlns:a16="http://schemas.microsoft.com/office/drawing/2014/main" id="{C37945BC-6B58-5F87-FCB3-BE137CD9AACD}"/>
              </a:ext>
            </a:extLst>
          </p:cNvPr>
          <p:cNvPicPr>
            <a:picLocks noChangeAspect="1"/>
          </p:cNvPicPr>
          <p:nvPr/>
        </p:nvPicPr>
        <p:blipFill>
          <a:blip r:embed="rId6"/>
          <a:stretch>
            <a:fillRect/>
          </a:stretch>
        </p:blipFill>
        <p:spPr>
          <a:xfrm>
            <a:off x="5998448" y="765320"/>
            <a:ext cx="4885445" cy="2579951"/>
          </a:xfrm>
          <a:prstGeom prst="rect">
            <a:avLst/>
          </a:prstGeom>
        </p:spPr>
      </p:pic>
    </p:spTree>
    <p:extLst>
      <p:ext uri="{BB962C8B-B14F-4D97-AF65-F5344CB8AC3E}">
        <p14:creationId xmlns:p14="http://schemas.microsoft.com/office/powerpoint/2010/main" val="226211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Inhaltsplatzhalter 7">
            <a:extLst>
              <a:ext uri="{FF2B5EF4-FFF2-40B4-BE49-F238E27FC236}">
                <a16:creationId xmlns:a16="http://schemas.microsoft.com/office/drawing/2014/main" id="{328983ED-F177-9A9C-41A6-3B031E1643E7}"/>
              </a:ext>
            </a:extLst>
          </p:cNvPr>
          <p:cNvSpPr>
            <a:spLocks noGrp="1"/>
          </p:cNvSpPr>
          <p:nvPr>
            <p:ph idx="1"/>
          </p:nvPr>
        </p:nvSpPr>
        <p:spPr/>
        <p:txBody>
          <a:bodyPr/>
          <a:lstStyle/>
          <a:p>
            <a:endParaRPr lang="de-DE"/>
          </a:p>
        </p:txBody>
      </p:sp>
      <p:pic>
        <p:nvPicPr>
          <p:cNvPr id="4" name="Grafik 3">
            <a:extLst>
              <a:ext uri="{FF2B5EF4-FFF2-40B4-BE49-F238E27FC236}">
                <a16:creationId xmlns:a16="http://schemas.microsoft.com/office/drawing/2014/main" id="{3447CE2B-D681-D2E4-A254-FD7F7835D1F9}"/>
              </a:ext>
            </a:extLst>
          </p:cNvPr>
          <p:cNvPicPr>
            <a:picLocks noChangeAspect="1"/>
          </p:cNvPicPr>
          <p:nvPr/>
        </p:nvPicPr>
        <p:blipFill>
          <a:blip r:embed="rId3">
            <a:alphaModFix/>
          </a:blip>
          <a:stretch>
            <a:fillRect/>
          </a:stretch>
        </p:blipFill>
        <p:spPr>
          <a:xfrm>
            <a:off x="-53164" y="-1340885"/>
            <a:ext cx="12298328" cy="8198885"/>
          </a:xfrm>
          <a:prstGeom prst="rect">
            <a:avLst/>
          </a:prstGeom>
        </p:spPr>
      </p:pic>
    </p:spTree>
    <p:extLst>
      <p:ext uri="{BB962C8B-B14F-4D97-AF65-F5344CB8AC3E}">
        <p14:creationId xmlns:p14="http://schemas.microsoft.com/office/powerpoint/2010/main" val="3466678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FD19-8729-E2F6-E392-5CAAB2F921A8}"/>
              </a:ext>
            </a:extLst>
          </p:cNvPr>
          <p:cNvSpPr>
            <a:spLocks noGrp="1"/>
          </p:cNvSpPr>
          <p:nvPr>
            <p:ph type="title"/>
          </p:nvPr>
        </p:nvSpPr>
        <p:spPr/>
        <p:txBody>
          <a:bodyPr/>
          <a:lstStyle/>
          <a:p>
            <a:r>
              <a:rPr lang="en-GB">
                <a:ea typeface="Calibri Light"/>
                <a:cs typeface="Calibri Light"/>
              </a:rPr>
              <a:t>Demo</a:t>
            </a:r>
            <a:endParaRPr lang="en-GB"/>
          </a:p>
        </p:txBody>
      </p:sp>
      <p:sp>
        <p:nvSpPr>
          <p:cNvPr id="5" name="Content Placeholder 4">
            <a:extLst>
              <a:ext uri="{FF2B5EF4-FFF2-40B4-BE49-F238E27FC236}">
                <a16:creationId xmlns:a16="http://schemas.microsoft.com/office/drawing/2014/main" id="{EB1D2EE1-502A-263D-EB68-8CF04BA1DC07}"/>
              </a:ext>
            </a:extLst>
          </p:cNvPr>
          <p:cNvSpPr>
            <a:spLocks noGrp="1"/>
          </p:cNvSpPr>
          <p:nvPr>
            <p:ph idx="1"/>
          </p:nvPr>
        </p:nvSpPr>
        <p:spPr>
          <a:xfrm>
            <a:off x="3561110" y="5963081"/>
            <a:ext cx="5069775" cy="529794"/>
          </a:xfrm>
        </p:spPr>
        <p:txBody>
          <a:bodyPr vert="horz" lIns="91440" tIns="45720" rIns="91440" bIns="45720" rtlCol="0" anchor="t">
            <a:normAutofit/>
          </a:bodyPr>
          <a:lstStyle/>
          <a:p>
            <a:pPr marL="0" indent="0" algn="ctr">
              <a:buNone/>
            </a:pPr>
            <a:r>
              <a:rPr lang="en-GB">
                <a:ea typeface="+mn-lt"/>
                <a:cs typeface="+mn-lt"/>
                <a:hlinkClick r:id="rId2"/>
              </a:rPr>
              <a:t>ParcelTrackerDemo.mp4</a:t>
            </a:r>
            <a:endParaRPr lang="en-GB"/>
          </a:p>
        </p:txBody>
      </p:sp>
      <p:pic>
        <p:nvPicPr>
          <p:cNvPr id="4" name="Picture 5">
            <a:extLst>
              <a:ext uri="{FF2B5EF4-FFF2-40B4-BE49-F238E27FC236}">
                <a16:creationId xmlns:a16="http://schemas.microsoft.com/office/drawing/2014/main" id="{F1914CB7-685A-8D08-FC4D-DB0C042139FC}"/>
              </a:ext>
            </a:extLst>
          </p:cNvPr>
          <p:cNvPicPr>
            <a:picLocks noChangeAspect="1"/>
          </p:cNvPicPr>
          <p:nvPr/>
        </p:nvPicPr>
        <p:blipFill>
          <a:blip r:embed="rId3"/>
          <a:stretch>
            <a:fillRect/>
          </a:stretch>
        </p:blipFill>
        <p:spPr>
          <a:xfrm>
            <a:off x="2184397" y="1454647"/>
            <a:ext cx="7823199" cy="4351476"/>
          </a:xfrm>
          <a:prstGeom prst="rect">
            <a:avLst/>
          </a:prstGeom>
        </p:spPr>
      </p:pic>
    </p:spTree>
    <p:extLst>
      <p:ext uri="{BB962C8B-B14F-4D97-AF65-F5344CB8AC3E}">
        <p14:creationId xmlns:p14="http://schemas.microsoft.com/office/powerpoint/2010/main" val="668911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53AEE1-1086-B913-71C3-5B3C347DE267}"/>
              </a:ext>
            </a:extLst>
          </p:cNvPr>
          <p:cNvSpPr>
            <a:spLocks noGrp="1"/>
          </p:cNvSpPr>
          <p:nvPr>
            <p:ph type="title"/>
          </p:nvPr>
        </p:nvSpPr>
        <p:spPr/>
        <p:txBody>
          <a:bodyPr/>
          <a:lstStyle/>
          <a:p>
            <a:r>
              <a:rPr lang="de-DE" err="1"/>
              <a:t>Prototypes</a:t>
            </a:r>
            <a:endParaRPr lang="de-DE"/>
          </a:p>
        </p:txBody>
      </p:sp>
      <p:pic>
        <p:nvPicPr>
          <p:cNvPr id="5" name="Grafik 4" descr="Ein Bild, das Elektronik, Elektrische Leitungen, Kabel, Elektrisches Bauelement enthält.&#10;&#10;Automatisch generierte Beschreibung">
            <a:extLst>
              <a:ext uri="{FF2B5EF4-FFF2-40B4-BE49-F238E27FC236}">
                <a16:creationId xmlns:a16="http://schemas.microsoft.com/office/drawing/2014/main" id="{6C421AC6-94CA-DF34-B92C-BD4B947622E9}"/>
              </a:ext>
            </a:extLst>
          </p:cNvPr>
          <p:cNvPicPr>
            <a:picLocks noChangeAspect="1"/>
          </p:cNvPicPr>
          <p:nvPr/>
        </p:nvPicPr>
        <p:blipFill rotWithShape="1">
          <a:blip r:embed="rId2">
            <a:extLst>
              <a:ext uri="{28A0092B-C50C-407E-A947-70E740481C1C}">
                <a14:useLocalDpi xmlns:a14="http://schemas.microsoft.com/office/drawing/2010/main" val="0"/>
              </a:ext>
            </a:extLst>
          </a:blip>
          <a:srcRect l="18131" t="15000" r="25490" b="8606"/>
          <a:stretch/>
        </p:blipFill>
        <p:spPr>
          <a:xfrm>
            <a:off x="1452750" y="1769423"/>
            <a:ext cx="4381995" cy="4453246"/>
          </a:xfrm>
          <a:prstGeom prst="rect">
            <a:avLst/>
          </a:prstGeom>
        </p:spPr>
      </p:pic>
      <p:pic>
        <p:nvPicPr>
          <p:cNvPr id="7" name="Grafik 6" descr="Ein Bild, das Im Haus, Tisch, Elektronik, Elektronisches Gerät enthält.&#10;&#10;Automatisch generierte Beschreibung">
            <a:extLst>
              <a:ext uri="{FF2B5EF4-FFF2-40B4-BE49-F238E27FC236}">
                <a16:creationId xmlns:a16="http://schemas.microsoft.com/office/drawing/2014/main" id="{3F18C5A8-196E-5223-96AD-FB64473A1E8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286"/>
                    </a14:imgEffect>
                  </a14:imgLayer>
                </a14:imgProps>
              </a:ext>
              <a:ext uri="{28A0092B-C50C-407E-A947-70E740481C1C}">
                <a14:useLocalDpi xmlns:a14="http://schemas.microsoft.com/office/drawing/2010/main" val="0"/>
              </a:ext>
            </a:extLst>
          </a:blip>
          <a:srcRect l="17138" t="6406" r="15024" b="3144"/>
          <a:stretch/>
        </p:blipFill>
        <p:spPr>
          <a:xfrm>
            <a:off x="6096000" y="1769423"/>
            <a:ext cx="4453247" cy="4453246"/>
          </a:xfrm>
          <a:prstGeom prst="rect">
            <a:avLst/>
          </a:prstGeom>
        </p:spPr>
      </p:pic>
    </p:spTree>
    <p:extLst>
      <p:ext uri="{BB962C8B-B14F-4D97-AF65-F5344CB8AC3E}">
        <p14:creationId xmlns:p14="http://schemas.microsoft.com/office/powerpoint/2010/main" val="2107317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E73BBE33-B533-4661-8A6A-6BD8D05EB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10624F1-AEF4-3CA8-FFC8-03102F45381E}"/>
              </a:ext>
            </a:extLst>
          </p:cNvPr>
          <p:cNvSpPr txBox="1">
            <a:spLocks/>
          </p:cNvSpPr>
          <p:nvPr/>
        </p:nvSpPr>
        <p:spPr>
          <a:xfrm>
            <a:off x="707924" y="557189"/>
            <a:ext cx="3482356" cy="27859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200" kern="1200">
                <a:solidFill>
                  <a:schemeClr val="tx1"/>
                </a:solidFill>
                <a:latin typeface="+mj-lt"/>
                <a:ea typeface="+mj-ea"/>
                <a:cs typeface="+mj-cs"/>
              </a:rPr>
              <a:t>Introduction</a:t>
            </a:r>
          </a:p>
        </p:txBody>
      </p:sp>
      <p:pic>
        <p:nvPicPr>
          <p:cNvPr id="5" name="Picture 5" descr="A picture containing person, person, indoor, gallery&#10;&#10;Description automatically generated">
            <a:extLst>
              <a:ext uri="{FF2B5EF4-FFF2-40B4-BE49-F238E27FC236}">
                <a16:creationId xmlns:a16="http://schemas.microsoft.com/office/drawing/2014/main" id="{10325672-A0CF-051F-2B0D-9469721727D7}"/>
              </a:ext>
            </a:extLst>
          </p:cNvPr>
          <p:cNvPicPr>
            <a:picLocks noChangeAspect="1"/>
          </p:cNvPicPr>
          <p:nvPr/>
        </p:nvPicPr>
        <p:blipFill rotWithShape="1">
          <a:blip r:embed="rId3"/>
          <a:srcRect l="7602" r="-3" b="-3"/>
          <a:stretch/>
        </p:blipFill>
        <p:spPr>
          <a:xfrm>
            <a:off x="4657343" y="-2"/>
            <a:ext cx="2745766" cy="2228757"/>
          </a:xfrm>
          <a:prstGeom prst="rect">
            <a:avLst/>
          </a:prstGeom>
        </p:spPr>
      </p:pic>
      <p:pic>
        <p:nvPicPr>
          <p:cNvPr id="8" name="Picture 8" descr="A picture containing sky, yellow&#10;&#10;Description automatically generated">
            <a:extLst>
              <a:ext uri="{FF2B5EF4-FFF2-40B4-BE49-F238E27FC236}">
                <a16:creationId xmlns:a16="http://schemas.microsoft.com/office/drawing/2014/main" id="{43CBABAA-B70D-ED14-9165-7EA15265D4B4}"/>
              </a:ext>
            </a:extLst>
          </p:cNvPr>
          <p:cNvPicPr>
            <a:picLocks noChangeAspect="1"/>
          </p:cNvPicPr>
          <p:nvPr/>
        </p:nvPicPr>
        <p:blipFill rotWithShape="1">
          <a:blip r:embed="rId4"/>
          <a:srcRect r="23" b="3"/>
          <a:stretch/>
        </p:blipFill>
        <p:spPr>
          <a:xfrm>
            <a:off x="4657343" y="2400474"/>
            <a:ext cx="2742158" cy="2057043"/>
          </a:xfrm>
          <a:prstGeom prst="rect">
            <a:avLst/>
          </a:prstGeom>
        </p:spPr>
      </p:pic>
      <p:pic>
        <p:nvPicPr>
          <p:cNvPr id="7" name="Picture 8" descr="A picture containing text, boat, ship, outdoor&#10;&#10;Description automatically generated">
            <a:extLst>
              <a:ext uri="{FF2B5EF4-FFF2-40B4-BE49-F238E27FC236}">
                <a16:creationId xmlns:a16="http://schemas.microsoft.com/office/drawing/2014/main" id="{480665FA-9703-0926-C5E6-C3F1E45D98C2}"/>
              </a:ext>
            </a:extLst>
          </p:cNvPr>
          <p:cNvPicPr>
            <a:picLocks noChangeAspect="1"/>
          </p:cNvPicPr>
          <p:nvPr/>
        </p:nvPicPr>
        <p:blipFill rotWithShape="1">
          <a:blip r:embed="rId5"/>
          <a:srcRect l="21363" r="8477"/>
          <a:stretch/>
        </p:blipFill>
        <p:spPr>
          <a:xfrm>
            <a:off x="7570565" y="10"/>
            <a:ext cx="4614002" cy="3337539"/>
          </a:xfrm>
          <a:prstGeom prst="rect">
            <a:avLst/>
          </a:prstGeom>
        </p:spPr>
      </p:pic>
      <p:pic>
        <p:nvPicPr>
          <p:cNvPr id="6" name="Picture 6" descr="Diagram&#10;&#10;Description automatically generated">
            <a:extLst>
              <a:ext uri="{FF2B5EF4-FFF2-40B4-BE49-F238E27FC236}">
                <a16:creationId xmlns:a16="http://schemas.microsoft.com/office/drawing/2014/main" id="{77AD0A7D-2476-25EE-E450-6E356286C24A}"/>
              </a:ext>
            </a:extLst>
          </p:cNvPr>
          <p:cNvPicPr>
            <a:picLocks noChangeAspect="1"/>
          </p:cNvPicPr>
          <p:nvPr/>
        </p:nvPicPr>
        <p:blipFill rotWithShape="1">
          <a:blip r:embed="rId6"/>
          <a:srcRect t="2560" r="-6" b="11083"/>
          <a:stretch/>
        </p:blipFill>
        <p:spPr>
          <a:xfrm>
            <a:off x="4653627" y="4629236"/>
            <a:ext cx="2745764" cy="2228764"/>
          </a:xfrm>
          <a:prstGeom prst="rect">
            <a:avLst/>
          </a:prstGeom>
        </p:spPr>
      </p:pic>
      <p:pic>
        <p:nvPicPr>
          <p:cNvPr id="4" name="Picture 4" descr="A picture containing person, person, standing, posing&#10;&#10;Description automatically generated">
            <a:extLst>
              <a:ext uri="{FF2B5EF4-FFF2-40B4-BE49-F238E27FC236}">
                <a16:creationId xmlns:a16="http://schemas.microsoft.com/office/drawing/2014/main" id="{FF4BFF26-1517-AF1D-7E90-E688B6F9BC89}"/>
              </a:ext>
            </a:extLst>
          </p:cNvPr>
          <p:cNvPicPr>
            <a:picLocks noChangeAspect="1"/>
          </p:cNvPicPr>
          <p:nvPr/>
        </p:nvPicPr>
        <p:blipFill rotWithShape="1">
          <a:blip r:embed="rId7"/>
          <a:srcRect l="5916" r="1426" b="1"/>
          <a:stretch/>
        </p:blipFill>
        <p:spPr>
          <a:xfrm>
            <a:off x="7570565" y="3509264"/>
            <a:ext cx="4614002" cy="3348735"/>
          </a:xfrm>
          <a:prstGeom prst="rect">
            <a:avLst/>
          </a:prstGeom>
        </p:spPr>
      </p:pic>
    </p:spTree>
    <p:extLst>
      <p:ext uri="{BB962C8B-B14F-4D97-AF65-F5344CB8AC3E}">
        <p14:creationId xmlns:p14="http://schemas.microsoft.com/office/powerpoint/2010/main" val="2217687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descr="Monitor Silhouette">
            <a:extLst>
              <a:ext uri="{FF2B5EF4-FFF2-40B4-BE49-F238E27FC236}">
                <a16:creationId xmlns:a16="http://schemas.microsoft.com/office/drawing/2014/main" id="{48B98855-823E-0018-AB1C-D60881CD40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25706" y="3896941"/>
            <a:ext cx="914400" cy="914400"/>
          </a:xfrm>
          <a:prstGeom prst="rect">
            <a:avLst/>
          </a:prstGeom>
        </p:spPr>
      </p:pic>
      <p:sp>
        <p:nvSpPr>
          <p:cNvPr id="2" name="Title 1">
            <a:extLst>
              <a:ext uri="{FF2B5EF4-FFF2-40B4-BE49-F238E27FC236}">
                <a16:creationId xmlns:a16="http://schemas.microsoft.com/office/drawing/2014/main" id="{C05ED859-217A-4F6E-27C8-682896538698}"/>
              </a:ext>
            </a:extLst>
          </p:cNvPr>
          <p:cNvSpPr>
            <a:spLocks noGrp="1"/>
          </p:cNvSpPr>
          <p:nvPr>
            <p:ph type="title"/>
          </p:nvPr>
        </p:nvSpPr>
        <p:spPr/>
        <p:txBody>
          <a:bodyPr/>
          <a:lstStyle/>
          <a:p>
            <a:r>
              <a:rPr lang="en-US"/>
              <a:t>User Flow</a:t>
            </a:r>
          </a:p>
        </p:txBody>
      </p:sp>
      <p:pic>
        <p:nvPicPr>
          <p:cNvPr id="6" name="Grafik 5" descr="Schachtel Silhouette">
            <a:extLst>
              <a:ext uri="{FF2B5EF4-FFF2-40B4-BE49-F238E27FC236}">
                <a16:creationId xmlns:a16="http://schemas.microsoft.com/office/drawing/2014/main" id="{DE2D326D-45C5-53C7-2E21-9FC69BFD50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06131" y="2586452"/>
            <a:ext cx="914400" cy="914400"/>
          </a:xfrm>
          <a:prstGeom prst="rect">
            <a:avLst/>
          </a:prstGeom>
        </p:spPr>
      </p:pic>
      <p:pic>
        <p:nvPicPr>
          <p:cNvPr id="8" name="Grafik 7" descr="Drahtlosrouter Silhouette">
            <a:extLst>
              <a:ext uri="{FF2B5EF4-FFF2-40B4-BE49-F238E27FC236}">
                <a16:creationId xmlns:a16="http://schemas.microsoft.com/office/drawing/2014/main" id="{B59B6D98-9237-18C8-E8F1-C891DD8B36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84316" y="2487112"/>
            <a:ext cx="914400" cy="914400"/>
          </a:xfrm>
          <a:prstGeom prst="rect">
            <a:avLst/>
          </a:prstGeom>
        </p:spPr>
      </p:pic>
      <p:pic>
        <p:nvPicPr>
          <p:cNvPr id="12" name="Grafik 11" descr="LKW Silhouette">
            <a:extLst>
              <a:ext uri="{FF2B5EF4-FFF2-40B4-BE49-F238E27FC236}">
                <a16:creationId xmlns:a16="http://schemas.microsoft.com/office/drawing/2014/main" id="{8820FE21-B1EE-7B7D-8F0A-761C1DFDFB4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11090" y="5185261"/>
            <a:ext cx="914400" cy="914400"/>
          </a:xfrm>
          <a:prstGeom prst="rect">
            <a:avLst/>
          </a:prstGeom>
        </p:spPr>
      </p:pic>
      <p:pic>
        <p:nvPicPr>
          <p:cNvPr id="14" name="Grafik 13" descr="Warnung mit einfarbiger Füllung">
            <a:extLst>
              <a:ext uri="{FF2B5EF4-FFF2-40B4-BE49-F238E27FC236}">
                <a16:creationId xmlns:a16="http://schemas.microsoft.com/office/drawing/2014/main" id="{03A45C19-7044-C91A-F162-16D1A7D372D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01389" y="5194489"/>
            <a:ext cx="787888" cy="787888"/>
          </a:xfrm>
          <a:prstGeom prst="rect">
            <a:avLst/>
          </a:prstGeom>
        </p:spPr>
      </p:pic>
      <p:pic>
        <p:nvPicPr>
          <p:cNvPr id="18" name="Grafik 17" descr="Liste Silhouette">
            <a:extLst>
              <a:ext uri="{FF2B5EF4-FFF2-40B4-BE49-F238E27FC236}">
                <a16:creationId xmlns:a16="http://schemas.microsoft.com/office/drawing/2014/main" id="{60BD6F7D-5D2B-22E1-3C66-2C971A4494D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96000" y="5578475"/>
            <a:ext cx="914400" cy="914400"/>
          </a:xfrm>
          <a:prstGeom prst="rect">
            <a:avLst/>
          </a:prstGeom>
        </p:spPr>
      </p:pic>
      <p:pic>
        <p:nvPicPr>
          <p:cNvPr id="20" name="Grafik 19" descr="Einstellungen Silhouette">
            <a:extLst>
              <a:ext uri="{FF2B5EF4-FFF2-40B4-BE49-F238E27FC236}">
                <a16:creationId xmlns:a16="http://schemas.microsoft.com/office/drawing/2014/main" id="{C61CFF73-23C1-C664-2B68-61A0DD9DDB6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22600" y="4040936"/>
            <a:ext cx="525419" cy="525419"/>
          </a:xfrm>
          <a:prstGeom prst="rect">
            <a:avLst/>
          </a:prstGeom>
        </p:spPr>
      </p:pic>
      <p:pic>
        <p:nvPicPr>
          <p:cNvPr id="25" name="Grafik 24" descr="Callcenter Silhouette">
            <a:extLst>
              <a:ext uri="{FF2B5EF4-FFF2-40B4-BE49-F238E27FC236}">
                <a16:creationId xmlns:a16="http://schemas.microsoft.com/office/drawing/2014/main" id="{1706353D-22EB-1CD0-0E79-083A5C5D75F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138816" y="4481251"/>
            <a:ext cx="914400" cy="914400"/>
          </a:xfrm>
          <a:prstGeom prst="rect">
            <a:avLst/>
          </a:prstGeom>
        </p:spPr>
      </p:pic>
      <p:sp>
        <p:nvSpPr>
          <p:cNvPr id="32" name="Textfeld 31">
            <a:extLst>
              <a:ext uri="{FF2B5EF4-FFF2-40B4-BE49-F238E27FC236}">
                <a16:creationId xmlns:a16="http://schemas.microsoft.com/office/drawing/2014/main" id="{9AEC6177-3A36-7BF7-2A54-608F7D68C18B}"/>
              </a:ext>
            </a:extLst>
          </p:cNvPr>
          <p:cNvSpPr txBox="1"/>
          <p:nvPr/>
        </p:nvSpPr>
        <p:spPr>
          <a:xfrm>
            <a:off x="2097820" y="1881174"/>
            <a:ext cx="3945696" cy="400110"/>
          </a:xfrm>
          <a:prstGeom prst="rect">
            <a:avLst/>
          </a:prstGeom>
          <a:noFill/>
        </p:spPr>
        <p:txBody>
          <a:bodyPr wrap="none" rtlCol="0">
            <a:spAutoFit/>
          </a:bodyPr>
          <a:lstStyle/>
          <a:p>
            <a:r>
              <a:rPr lang="en-US" sz="2000"/>
              <a:t>Parcel is packaged in the warehouse</a:t>
            </a:r>
          </a:p>
        </p:txBody>
      </p:sp>
      <p:pic>
        <p:nvPicPr>
          <p:cNvPr id="34" name="Grafik 33" descr="Lager Silhouette">
            <a:extLst>
              <a:ext uri="{FF2B5EF4-FFF2-40B4-BE49-F238E27FC236}">
                <a16:creationId xmlns:a16="http://schemas.microsoft.com/office/drawing/2014/main" id="{42814E6A-1A1D-FF42-AD11-99DACA33605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98313" y="1531373"/>
            <a:ext cx="914400" cy="914400"/>
          </a:xfrm>
          <a:prstGeom prst="rect">
            <a:avLst/>
          </a:prstGeom>
        </p:spPr>
      </p:pic>
      <p:sp>
        <p:nvSpPr>
          <p:cNvPr id="46" name="Pfeil nach rechts 45">
            <a:extLst>
              <a:ext uri="{FF2B5EF4-FFF2-40B4-BE49-F238E27FC236}">
                <a16:creationId xmlns:a16="http://schemas.microsoft.com/office/drawing/2014/main" id="{1C56FC7C-8A4F-2681-72FB-E8532B82E78B}"/>
              </a:ext>
            </a:extLst>
          </p:cNvPr>
          <p:cNvSpPr/>
          <p:nvPr/>
        </p:nvSpPr>
        <p:spPr>
          <a:xfrm rot="20288193">
            <a:off x="5559929" y="5165848"/>
            <a:ext cx="582648" cy="198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Grafik 48" descr="Barcode mit einfarbiger Füllung">
            <a:extLst>
              <a:ext uri="{FF2B5EF4-FFF2-40B4-BE49-F238E27FC236}">
                <a16:creationId xmlns:a16="http://schemas.microsoft.com/office/drawing/2014/main" id="{00FE83D9-7EEA-4AE0-BACE-9804633912F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494127" y="3219890"/>
            <a:ext cx="581271" cy="581271"/>
          </a:xfrm>
          <a:prstGeom prst="rect">
            <a:avLst/>
          </a:prstGeom>
        </p:spPr>
      </p:pic>
      <p:sp>
        <p:nvSpPr>
          <p:cNvPr id="50" name="Textfeld 49">
            <a:extLst>
              <a:ext uri="{FF2B5EF4-FFF2-40B4-BE49-F238E27FC236}">
                <a16:creationId xmlns:a16="http://schemas.microsoft.com/office/drawing/2014/main" id="{CB985CCB-8808-686E-C4BF-76B84CDFBF79}"/>
              </a:ext>
            </a:extLst>
          </p:cNvPr>
          <p:cNvSpPr txBox="1"/>
          <p:nvPr/>
        </p:nvSpPr>
        <p:spPr>
          <a:xfrm>
            <a:off x="3560914" y="3010226"/>
            <a:ext cx="5727145" cy="400110"/>
          </a:xfrm>
          <a:prstGeom prst="rect">
            <a:avLst/>
          </a:prstGeom>
          <a:noFill/>
        </p:spPr>
        <p:txBody>
          <a:bodyPr wrap="none" rtlCol="0">
            <a:spAutoFit/>
          </a:bodyPr>
          <a:lstStyle/>
          <a:p>
            <a:r>
              <a:rPr lang="en-US" sz="2000"/>
              <a:t>Monitor is added to the box &amp; linked to the shipment</a:t>
            </a:r>
          </a:p>
        </p:txBody>
      </p:sp>
      <p:sp>
        <p:nvSpPr>
          <p:cNvPr id="54" name="Textfeld 53">
            <a:extLst>
              <a:ext uri="{FF2B5EF4-FFF2-40B4-BE49-F238E27FC236}">
                <a16:creationId xmlns:a16="http://schemas.microsoft.com/office/drawing/2014/main" id="{995322E0-F18C-03B0-E68A-ACE416FF5441}"/>
              </a:ext>
            </a:extLst>
          </p:cNvPr>
          <p:cNvSpPr txBox="1"/>
          <p:nvPr/>
        </p:nvSpPr>
        <p:spPr>
          <a:xfrm>
            <a:off x="3869851" y="4077852"/>
            <a:ext cx="5978047" cy="400110"/>
          </a:xfrm>
          <a:prstGeom prst="rect">
            <a:avLst/>
          </a:prstGeom>
          <a:noFill/>
        </p:spPr>
        <p:txBody>
          <a:bodyPr wrap="none" rtlCol="0">
            <a:spAutoFit/>
          </a:bodyPr>
          <a:lstStyle/>
          <a:p>
            <a:r>
              <a:rPr lang="en-US" sz="2000"/>
              <a:t>Type of goods (= environmental parameters) configured</a:t>
            </a:r>
          </a:p>
        </p:txBody>
      </p:sp>
      <p:sp>
        <p:nvSpPr>
          <p:cNvPr id="55" name="Textfeld 54">
            <a:extLst>
              <a:ext uri="{FF2B5EF4-FFF2-40B4-BE49-F238E27FC236}">
                <a16:creationId xmlns:a16="http://schemas.microsoft.com/office/drawing/2014/main" id="{45AEC4FD-6628-E575-C0DE-18B5895FCF90}"/>
              </a:ext>
            </a:extLst>
          </p:cNvPr>
          <p:cNvSpPr txBox="1"/>
          <p:nvPr/>
        </p:nvSpPr>
        <p:spPr>
          <a:xfrm>
            <a:off x="7119866" y="4818810"/>
            <a:ext cx="3523722" cy="400110"/>
          </a:xfrm>
          <a:prstGeom prst="rect">
            <a:avLst/>
          </a:prstGeom>
          <a:noFill/>
        </p:spPr>
        <p:txBody>
          <a:bodyPr wrap="none" rtlCol="0">
            <a:spAutoFit/>
          </a:bodyPr>
          <a:lstStyle/>
          <a:p>
            <a:r>
              <a:rPr lang="en-US" sz="2000"/>
              <a:t>Alert message sent immediately</a:t>
            </a:r>
          </a:p>
        </p:txBody>
      </p:sp>
      <p:sp>
        <p:nvSpPr>
          <p:cNvPr id="57" name="Textfeld 56">
            <a:extLst>
              <a:ext uri="{FF2B5EF4-FFF2-40B4-BE49-F238E27FC236}">
                <a16:creationId xmlns:a16="http://schemas.microsoft.com/office/drawing/2014/main" id="{0FEB26AA-EF80-5727-C2B2-EE691C0A67C3}"/>
              </a:ext>
            </a:extLst>
          </p:cNvPr>
          <p:cNvSpPr txBox="1"/>
          <p:nvPr/>
        </p:nvSpPr>
        <p:spPr>
          <a:xfrm>
            <a:off x="7109590" y="5771446"/>
            <a:ext cx="3906454" cy="400110"/>
          </a:xfrm>
          <a:prstGeom prst="rect">
            <a:avLst/>
          </a:prstGeom>
          <a:noFill/>
        </p:spPr>
        <p:txBody>
          <a:bodyPr wrap="none" rtlCol="0">
            <a:spAutoFit/>
          </a:bodyPr>
          <a:lstStyle/>
          <a:p>
            <a:r>
              <a:rPr lang="en-US" sz="2000"/>
              <a:t>Full log of sensor data stored locally</a:t>
            </a:r>
          </a:p>
        </p:txBody>
      </p:sp>
      <p:sp>
        <p:nvSpPr>
          <p:cNvPr id="58" name="Nach oben gebogener Pfeil 57">
            <a:extLst>
              <a:ext uri="{FF2B5EF4-FFF2-40B4-BE49-F238E27FC236}">
                <a16:creationId xmlns:a16="http://schemas.microsoft.com/office/drawing/2014/main" id="{51B722C3-3341-8D34-3E3B-2F7433C7A108}"/>
              </a:ext>
            </a:extLst>
          </p:cNvPr>
          <p:cNvSpPr/>
          <p:nvPr/>
        </p:nvSpPr>
        <p:spPr>
          <a:xfrm rot="5400000">
            <a:off x="1181406" y="2737907"/>
            <a:ext cx="339376" cy="41911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Nach oben gebogener Pfeil 58">
            <a:extLst>
              <a:ext uri="{FF2B5EF4-FFF2-40B4-BE49-F238E27FC236}">
                <a16:creationId xmlns:a16="http://schemas.microsoft.com/office/drawing/2014/main" id="{B5338933-B3EB-1776-6C0D-7BE397722FAE}"/>
              </a:ext>
            </a:extLst>
          </p:cNvPr>
          <p:cNvSpPr/>
          <p:nvPr/>
        </p:nvSpPr>
        <p:spPr>
          <a:xfrm rot="5400000">
            <a:off x="2140419" y="3962387"/>
            <a:ext cx="339376" cy="41911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feil nach rechts 59">
            <a:extLst>
              <a:ext uri="{FF2B5EF4-FFF2-40B4-BE49-F238E27FC236}">
                <a16:creationId xmlns:a16="http://schemas.microsoft.com/office/drawing/2014/main" id="{09ADBA3A-36AA-9F99-AE10-82647771A4E3}"/>
              </a:ext>
            </a:extLst>
          </p:cNvPr>
          <p:cNvSpPr/>
          <p:nvPr/>
        </p:nvSpPr>
        <p:spPr>
          <a:xfrm rot="1633182">
            <a:off x="5562813" y="5715182"/>
            <a:ext cx="582648" cy="1982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Nach oben gebogener Pfeil 60">
            <a:extLst>
              <a:ext uri="{FF2B5EF4-FFF2-40B4-BE49-F238E27FC236}">
                <a16:creationId xmlns:a16="http://schemas.microsoft.com/office/drawing/2014/main" id="{D91945A9-43B5-8787-8AD2-101FAA6ABA52}"/>
              </a:ext>
            </a:extLst>
          </p:cNvPr>
          <p:cNvSpPr/>
          <p:nvPr/>
        </p:nvSpPr>
        <p:spPr>
          <a:xfrm rot="5400000">
            <a:off x="3022790" y="5255868"/>
            <a:ext cx="339376" cy="41911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0400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DCE28-8BBE-398B-369A-DD92FACADE0D}"/>
              </a:ext>
            </a:extLst>
          </p:cNvPr>
          <p:cNvSpPr>
            <a:spLocks noGrp="1"/>
          </p:cNvSpPr>
          <p:nvPr>
            <p:ph type="title"/>
          </p:nvPr>
        </p:nvSpPr>
        <p:spPr/>
        <p:txBody>
          <a:bodyPr/>
          <a:lstStyle/>
          <a:p>
            <a:r>
              <a:rPr lang="en-GB" dirty="0" err="1">
                <a:cs typeface="Calibri Light"/>
              </a:rPr>
              <a:t>SetuSp</a:t>
            </a:r>
            <a:endParaRPr lang="en-GB" dirty="0" err="1"/>
          </a:p>
        </p:txBody>
      </p:sp>
      <p:pic>
        <p:nvPicPr>
          <p:cNvPr id="8" name="Picture 10">
            <a:extLst>
              <a:ext uri="{FF2B5EF4-FFF2-40B4-BE49-F238E27FC236}">
                <a16:creationId xmlns:a16="http://schemas.microsoft.com/office/drawing/2014/main" id="{5E326D8B-93E4-B36B-B879-A4C5EC3A0763}"/>
              </a:ext>
            </a:extLst>
          </p:cNvPr>
          <p:cNvPicPr>
            <a:picLocks noChangeAspect="1"/>
          </p:cNvPicPr>
          <p:nvPr/>
        </p:nvPicPr>
        <p:blipFill>
          <a:blip r:embed="rId3"/>
          <a:stretch>
            <a:fillRect/>
          </a:stretch>
        </p:blipFill>
        <p:spPr>
          <a:xfrm>
            <a:off x="1059932" y="5234997"/>
            <a:ext cx="2109395" cy="961884"/>
          </a:xfrm>
          <a:prstGeom prst="rect">
            <a:avLst/>
          </a:prstGeom>
        </p:spPr>
      </p:pic>
      <p:sp>
        <p:nvSpPr>
          <p:cNvPr id="22" name="Oval 21">
            <a:extLst>
              <a:ext uri="{FF2B5EF4-FFF2-40B4-BE49-F238E27FC236}">
                <a16:creationId xmlns:a16="http://schemas.microsoft.com/office/drawing/2014/main" id="{A1E26D54-1849-7160-F2A3-E9558DB8DE52}"/>
              </a:ext>
            </a:extLst>
          </p:cNvPr>
          <p:cNvSpPr/>
          <p:nvPr/>
        </p:nvSpPr>
        <p:spPr>
          <a:xfrm>
            <a:off x="1942157" y="5643107"/>
            <a:ext cx="774335" cy="774335"/>
          </a:xfrm>
          <a:prstGeom prst="ellipse">
            <a:avLst/>
          </a:prstGeom>
          <a:solidFill>
            <a:schemeClr val="accent6">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de-DE"/>
          </a:p>
        </p:txBody>
      </p:sp>
      <p:pic>
        <p:nvPicPr>
          <p:cNvPr id="15" name="Grafik 14" descr="Lichter an Silhouette">
            <a:extLst>
              <a:ext uri="{FF2B5EF4-FFF2-40B4-BE49-F238E27FC236}">
                <a16:creationId xmlns:a16="http://schemas.microsoft.com/office/drawing/2014/main" id="{6FD3F0D1-337C-FC3A-08A3-2DA6687F3A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77758" y="5664719"/>
            <a:ext cx="703132" cy="703131"/>
          </a:xfrm>
          <a:prstGeom prst="rect">
            <a:avLst/>
          </a:prstGeom>
        </p:spPr>
      </p:pic>
      <p:grpSp>
        <p:nvGrpSpPr>
          <p:cNvPr id="33" name="Gruppieren 32">
            <a:extLst>
              <a:ext uri="{FF2B5EF4-FFF2-40B4-BE49-F238E27FC236}">
                <a16:creationId xmlns:a16="http://schemas.microsoft.com/office/drawing/2014/main" id="{7110050A-2935-E1ED-AC04-7CC9312DA786}"/>
              </a:ext>
            </a:extLst>
          </p:cNvPr>
          <p:cNvGrpSpPr/>
          <p:nvPr/>
        </p:nvGrpSpPr>
        <p:grpSpPr>
          <a:xfrm>
            <a:off x="3488336" y="5217636"/>
            <a:ext cx="1614188" cy="1558003"/>
            <a:chOff x="9502694" y="4587328"/>
            <a:chExt cx="2218794" cy="2141566"/>
          </a:xfrm>
        </p:grpSpPr>
        <p:pic>
          <p:nvPicPr>
            <p:cNvPr id="4" name="Picture 4" descr="A picture containing electronics&#10;&#10;Description automatically generated">
              <a:extLst>
                <a:ext uri="{FF2B5EF4-FFF2-40B4-BE49-F238E27FC236}">
                  <a16:creationId xmlns:a16="http://schemas.microsoft.com/office/drawing/2014/main" id="{9C1E130F-1C45-9852-73F3-CA3EE7609B95}"/>
                </a:ext>
              </a:extLst>
            </p:cNvPr>
            <p:cNvPicPr>
              <a:picLocks noChangeAspect="1"/>
            </p:cNvPicPr>
            <p:nvPr/>
          </p:nvPicPr>
          <p:blipFill rotWithShape="1">
            <a:blip r:embed="rId6"/>
            <a:srcRect l="10469" t="15307" r="12635" b="13621"/>
            <a:stretch/>
          </p:blipFill>
          <p:spPr>
            <a:xfrm>
              <a:off x="9502694" y="4587328"/>
              <a:ext cx="2109395" cy="1949664"/>
            </a:xfrm>
            <a:prstGeom prst="rect">
              <a:avLst/>
            </a:prstGeom>
          </p:spPr>
        </p:pic>
        <p:grpSp>
          <p:nvGrpSpPr>
            <p:cNvPr id="30" name="Gruppieren 29">
              <a:extLst>
                <a:ext uri="{FF2B5EF4-FFF2-40B4-BE49-F238E27FC236}">
                  <a16:creationId xmlns:a16="http://schemas.microsoft.com/office/drawing/2014/main" id="{07A33769-C85A-E475-5DD2-3CD4687CD7BE}"/>
                </a:ext>
              </a:extLst>
            </p:cNvPr>
            <p:cNvGrpSpPr/>
            <p:nvPr/>
          </p:nvGrpSpPr>
          <p:grpSpPr>
            <a:xfrm>
              <a:off x="10106070" y="5721896"/>
              <a:ext cx="1006998" cy="1006998"/>
              <a:chOff x="10106070" y="5721896"/>
              <a:chExt cx="1006998" cy="1006998"/>
            </a:xfrm>
          </p:grpSpPr>
          <p:sp>
            <p:nvSpPr>
              <p:cNvPr id="25" name="Oval 24">
                <a:extLst>
                  <a:ext uri="{FF2B5EF4-FFF2-40B4-BE49-F238E27FC236}">
                    <a16:creationId xmlns:a16="http://schemas.microsoft.com/office/drawing/2014/main" id="{FA542EFB-8E7A-B935-AF11-074C5E686F79}"/>
                  </a:ext>
                </a:extLst>
              </p:cNvPr>
              <p:cNvSpPr/>
              <p:nvPr/>
            </p:nvSpPr>
            <p:spPr>
              <a:xfrm>
                <a:off x="10106070" y="5721896"/>
                <a:ext cx="1006998" cy="1006998"/>
              </a:xfrm>
              <a:prstGeom prst="ellipse">
                <a:avLst/>
              </a:prstGeom>
              <a:solidFill>
                <a:schemeClr val="accent6">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de-DE"/>
              </a:p>
            </p:txBody>
          </p:sp>
          <p:pic>
            <p:nvPicPr>
              <p:cNvPr id="17" name="Grafik 16" descr="Thermometer Silhouette">
                <a:extLst>
                  <a:ext uri="{FF2B5EF4-FFF2-40B4-BE49-F238E27FC236}">
                    <a16:creationId xmlns:a16="http://schemas.microsoft.com/office/drawing/2014/main" id="{CA8E7156-F255-A2AF-F972-26B57F72D7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31571" y="5764335"/>
                <a:ext cx="914400" cy="914400"/>
              </a:xfrm>
              <a:prstGeom prst="rect">
                <a:avLst/>
              </a:prstGeom>
            </p:spPr>
          </p:pic>
        </p:grpSp>
        <p:grpSp>
          <p:nvGrpSpPr>
            <p:cNvPr id="32" name="Gruppieren 31">
              <a:extLst>
                <a:ext uri="{FF2B5EF4-FFF2-40B4-BE49-F238E27FC236}">
                  <a16:creationId xmlns:a16="http://schemas.microsoft.com/office/drawing/2014/main" id="{468CEB95-C05C-ABE0-22EE-26183D82BB61}"/>
                </a:ext>
              </a:extLst>
            </p:cNvPr>
            <p:cNvGrpSpPr/>
            <p:nvPr/>
          </p:nvGrpSpPr>
          <p:grpSpPr>
            <a:xfrm>
              <a:off x="10714490" y="5721896"/>
              <a:ext cx="1006998" cy="1006998"/>
              <a:chOff x="10714490" y="5721896"/>
              <a:chExt cx="1006998" cy="1006998"/>
            </a:xfrm>
          </p:grpSpPr>
          <p:sp>
            <p:nvSpPr>
              <p:cNvPr id="21" name="Oval 20">
                <a:extLst>
                  <a:ext uri="{FF2B5EF4-FFF2-40B4-BE49-F238E27FC236}">
                    <a16:creationId xmlns:a16="http://schemas.microsoft.com/office/drawing/2014/main" id="{B15B57F1-D381-8E9E-0EE6-E01193ACDE90}"/>
                  </a:ext>
                </a:extLst>
              </p:cNvPr>
              <p:cNvSpPr/>
              <p:nvPr/>
            </p:nvSpPr>
            <p:spPr>
              <a:xfrm>
                <a:off x="10714490" y="5721896"/>
                <a:ext cx="1006998" cy="1006998"/>
              </a:xfrm>
              <a:prstGeom prst="ellipse">
                <a:avLst/>
              </a:prstGeom>
              <a:solidFill>
                <a:schemeClr val="accent6">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de-DE"/>
              </a:p>
            </p:txBody>
          </p:sp>
          <p:pic>
            <p:nvPicPr>
              <p:cNvPr id="19" name="Grafik 18" descr="Regen Silhouette">
                <a:extLst>
                  <a:ext uri="{FF2B5EF4-FFF2-40B4-BE49-F238E27FC236}">
                    <a16:creationId xmlns:a16="http://schemas.microsoft.com/office/drawing/2014/main" id="{DF4CA840-7AE9-9009-C89C-9919C32C18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60789" y="5790453"/>
                <a:ext cx="914400" cy="914400"/>
              </a:xfrm>
              <a:prstGeom prst="rect">
                <a:avLst/>
              </a:prstGeom>
            </p:spPr>
          </p:pic>
        </p:grpSp>
      </p:grpSp>
      <p:pic>
        <p:nvPicPr>
          <p:cNvPr id="6" name="Picture 6">
            <a:extLst>
              <a:ext uri="{FF2B5EF4-FFF2-40B4-BE49-F238E27FC236}">
                <a16:creationId xmlns:a16="http://schemas.microsoft.com/office/drawing/2014/main" id="{F74C7689-5A00-7F89-7B1C-D593BD8EC514}"/>
              </a:ext>
            </a:extLst>
          </p:cNvPr>
          <p:cNvPicPr>
            <a:picLocks noChangeAspect="1"/>
          </p:cNvPicPr>
          <p:nvPr/>
        </p:nvPicPr>
        <p:blipFill rotWithShape="1">
          <a:blip r:embed="rId11"/>
          <a:srcRect t="18565" r="-422" b="22363"/>
          <a:stretch/>
        </p:blipFill>
        <p:spPr>
          <a:xfrm>
            <a:off x="55456" y="1949481"/>
            <a:ext cx="1927432" cy="1133784"/>
          </a:xfrm>
          <a:prstGeom prst="rect">
            <a:avLst/>
          </a:prstGeom>
        </p:spPr>
      </p:pic>
      <p:sp>
        <p:nvSpPr>
          <p:cNvPr id="23" name="Oval 22">
            <a:extLst>
              <a:ext uri="{FF2B5EF4-FFF2-40B4-BE49-F238E27FC236}">
                <a16:creationId xmlns:a16="http://schemas.microsoft.com/office/drawing/2014/main" id="{5FB62DCF-EFE4-0008-B4FB-A5E0EF4C04E9}"/>
              </a:ext>
            </a:extLst>
          </p:cNvPr>
          <p:cNvSpPr/>
          <p:nvPr/>
        </p:nvSpPr>
        <p:spPr>
          <a:xfrm>
            <a:off x="989422" y="2479053"/>
            <a:ext cx="704566" cy="704565"/>
          </a:xfrm>
          <a:prstGeom prst="ellipse">
            <a:avLst/>
          </a:prstGeom>
          <a:solidFill>
            <a:schemeClr val="accent6">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de-DE"/>
          </a:p>
        </p:txBody>
      </p:sp>
      <p:pic>
        <p:nvPicPr>
          <p:cNvPr id="20" name="Grafik 19">
            <a:extLst>
              <a:ext uri="{FF2B5EF4-FFF2-40B4-BE49-F238E27FC236}">
                <a16:creationId xmlns:a16="http://schemas.microsoft.com/office/drawing/2014/main" id="{A14EC4AB-5B0F-0930-BF8F-426F4A69A723}"/>
              </a:ext>
            </a:extLst>
          </p:cNvPr>
          <p:cNvPicPr>
            <a:picLocks noChangeAspect="1"/>
          </p:cNvPicPr>
          <p:nvPr/>
        </p:nvPicPr>
        <p:blipFill>
          <a:blip r:embed="rId12"/>
          <a:stretch>
            <a:fillRect/>
          </a:stretch>
        </p:blipFill>
        <p:spPr>
          <a:xfrm>
            <a:off x="1063859" y="2558107"/>
            <a:ext cx="555691" cy="555691"/>
          </a:xfrm>
          <a:prstGeom prst="rect">
            <a:avLst/>
          </a:prstGeom>
        </p:spPr>
      </p:pic>
      <p:grpSp>
        <p:nvGrpSpPr>
          <p:cNvPr id="3" name="Gruppieren 2">
            <a:extLst>
              <a:ext uri="{FF2B5EF4-FFF2-40B4-BE49-F238E27FC236}">
                <a16:creationId xmlns:a16="http://schemas.microsoft.com/office/drawing/2014/main" id="{2EE51565-F6A1-3BAB-2405-069118B8EDE5}"/>
              </a:ext>
            </a:extLst>
          </p:cNvPr>
          <p:cNvGrpSpPr/>
          <p:nvPr/>
        </p:nvGrpSpPr>
        <p:grpSpPr>
          <a:xfrm>
            <a:off x="1977758" y="2884941"/>
            <a:ext cx="2419694" cy="2268188"/>
            <a:chOff x="327560" y="2083089"/>
            <a:chExt cx="2419694" cy="2268188"/>
          </a:xfrm>
        </p:grpSpPr>
        <p:pic>
          <p:nvPicPr>
            <p:cNvPr id="11" name="Picture 11">
              <a:extLst>
                <a:ext uri="{FF2B5EF4-FFF2-40B4-BE49-F238E27FC236}">
                  <a16:creationId xmlns:a16="http://schemas.microsoft.com/office/drawing/2014/main" id="{35416F5E-EE3E-3600-8EF8-C587ED95AB3F}"/>
                </a:ext>
              </a:extLst>
            </p:cNvPr>
            <p:cNvPicPr>
              <a:picLocks noChangeAspect="1"/>
            </p:cNvPicPr>
            <p:nvPr/>
          </p:nvPicPr>
          <p:blipFill>
            <a:blip r:embed="rId13"/>
            <a:stretch>
              <a:fillRect/>
            </a:stretch>
          </p:blipFill>
          <p:spPr>
            <a:xfrm>
              <a:off x="327560" y="2083089"/>
              <a:ext cx="2317668" cy="2268188"/>
            </a:xfrm>
            <a:prstGeom prst="rect">
              <a:avLst/>
            </a:prstGeom>
          </p:spPr>
        </p:pic>
        <p:sp>
          <p:nvSpPr>
            <p:cNvPr id="29" name="Oval 28">
              <a:extLst>
                <a:ext uri="{FF2B5EF4-FFF2-40B4-BE49-F238E27FC236}">
                  <a16:creationId xmlns:a16="http://schemas.microsoft.com/office/drawing/2014/main" id="{BEF7922A-FDEE-5E0C-F1FE-A4A370576BDC}"/>
                </a:ext>
              </a:extLst>
            </p:cNvPr>
            <p:cNvSpPr/>
            <p:nvPr/>
          </p:nvSpPr>
          <p:spPr>
            <a:xfrm>
              <a:off x="1740256" y="3213522"/>
              <a:ext cx="1006998" cy="1006998"/>
            </a:xfrm>
            <a:prstGeom prst="ellipse">
              <a:avLst/>
            </a:prstGeom>
            <a:solidFill>
              <a:schemeClr val="accent2">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de-DE"/>
            </a:p>
          </p:txBody>
        </p:sp>
        <p:pic>
          <p:nvPicPr>
            <p:cNvPr id="31" name="Grafik 30" descr="Prozessor Silhouette">
              <a:extLst>
                <a:ext uri="{FF2B5EF4-FFF2-40B4-BE49-F238E27FC236}">
                  <a16:creationId xmlns:a16="http://schemas.microsoft.com/office/drawing/2014/main" id="{71D0CF4D-4862-5889-736D-5912034E4FB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86555" y="3243827"/>
              <a:ext cx="914400" cy="914400"/>
            </a:xfrm>
            <a:prstGeom prst="rect">
              <a:avLst/>
            </a:prstGeom>
          </p:spPr>
        </p:pic>
      </p:grpSp>
      <p:grpSp>
        <p:nvGrpSpPr>
          <p:cNvPr id="16" name="Gruppieren 15">
            <a:extLst>
              <a:ext uri="{FF2B5EF4-FFF2-40B4-BE49-F238E27FC236}">
                <a16:creationId xmlns:a16="http://schemas.microsoft.com/office/drawing/2014/main" id="{8B5CE887-8AF5-9BA8-66CF-412285DC58DB}"/>
              </a:ext>
            </a:extLst>
          </p:cNvPr>
          <p:cNvGrpSpPr/>
          <p:nvPr/>
        </p:nvGrpSpPr>
        <p:grpSpPr>
          <a:xfrm>
            <a:off x="5285510" y="3342616"/>
            <a:ext cx="2697542" cy="2100072"/>
            <a:chOff x="488867" y="4592783"/>
            <a:chExt cx="2743200" cy="2135618"/>
          </a:xfrm>
        </p:grpSpPr>
        <p:pic>
          <p:nvPicPr>
            <p:cNvPr id="10" name="Picture 10">
              <a:extLst>
                <a:ext uri="{FF2B5EF4-FFF2-40B4-BE49-F238E27FC236}">
                  <a16:creationId xmlns:a16="http://schemas.microsoft.com/office/drawing/2014/main" id="{186A7F2C-E690-31AC-A02E-184BE82A5539}"/>
                </a:ext>
              </a:extLst>
            </p:cNvPr>
            <p:cNvPicPr>
              <a:picLocks noChangeAspect="1"/>
            </p:cNvPicPr>
            <p:nvPr/>
          </p:nvPicPr>
          <p:blipFill>
            <a:blip r:embed="rId16"/>
            <a:stretch>
              <a:fillRect/>
            </a:stretch>
          </p:blipFill>
          <p:spPr>
            <a:xfrm>
              <a:off x="488867" y="4592783"/>
              <a:ext cx="2743200" cy="1828800"/>
            </a:xfrm>
            <a:prstGeom prst="rect">
              <a:avLst/>
            </a:prstGeom>
          </p:spPr>
        </p:pic>
        <p:sp>
          <p:nvSpPr>
            <p:cNvPr id="27" name="Oval 26">
              <a:extLst>
                <a:ext uri="{FF2B5EF4-FFF2-40B4-BE49-F238E27FC236}">
                  <a16:creationId xmlns:a16="http://schemas.microsoft.com/office/drawing/2014/main" id="{6CBAD12B-4C3D-5C6C-8B02-FD52BED7D348}"/>
                </a:ext>
              </a:extLst>
            </p:cNvPr>
            <p:cNvSpPr/>
            <p:nvPr/>
          </p:nvSpPr>
          <p:spPr>
            <a:xfrm>
              <a:off x="1740256" y="5721403"/>
              <a:ext cx="1006998" cy="1006998"/>
            </a:xfrm>
            <a:prstGeom prst="ellipse">
              <a:avLst/>
            </a:prstGeom>
            <a:solidFill>
              <a:schemeClr val="accent5">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de-DE"/>
            </a:p>
          </p:txBody>
        </p:sp>
        <p:pic>
          <p:nvPicPr>
            <p:cNvPr id="35" name="Grafik 34" descr="WLAN Silhouette">
              <a:extLst>
                <a:ext uri="{FF2B5EF4-FFF2-40B4-BE49-F238E27FC236}">
                  <a16:creationId xmlns:a16="http://schemas.microsoft.com/office/drawing/2014/main" id="{F6269330-D2C0-47C5-E10C-F2A0868E144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86555" y="5767702"/>
              <a:ext cx="914400" cy="914400"/>
            </a:xfrm>
            <a:prstGeom prst="rect">
              <a:avLst/>
            </a:prstGeom>
          </p:spPr>
        </p:pic>
      </p:grpSp>
      <p:grpSp>
        <p:nvGrpSpPr>
          <p:cNvPr id="12" name="Gruppieren 11">
            <a:extLst>
              <a:ext uri="{FF2B5EF4-FFF2-40B4-BE49-F238E27FC236}">
                <a16:creationId xmlns:a16="http://schemas.microsoft.com/office/drawing/2014/main" id="{A6D1638E-9A9E-E30A-32A2-0BDCEC83A784}"/>
              </a:ext>
            </a:extLst>
          </p:cNvPr>
          <p:cNvGrpSpPr/>
          <p:nvPr/>
        </p:nvGrpSpPr>
        <p:grpSpPr>
          <a:xfrm>
            <a:off x="2451049" y="1547992"/>
            <a:ext cx="1448408" cy="1218217"/>
            <a:chOff x="3215362" y="2107403"/>
            <a:chExt cx="2512408" cy="2113117"/>
          </a:xfrm>
        </p:grpSpPr>
        <p:pic>
          <p:nvPicPr>
            <p:cNvPr id="5" name="Picture 5" descr="A picture containing electronics&#10;&#10;Description automatically generated">
              <a:extLst>
                <a:ext uri="{FF2B5EF4-FFF2-40B4-BE49-F238E27FC236}">
                  <a16:creationId xmlns:a16="http://schemas.microsoft.com/office/drawing/2014/main" id="{5F231F2F-A340-9DF0-5D97-6BC1CF437D3E}"/>
                </a:ext>
              </a:extLst>
            </p:cNvPr>
            <p:cNvPicPr>
              <a:picLocks noChangeAspect="1"/>
            </p:cNvPicPr>
            <p:nvPr/>
          </p:nvPicPr>
          <p:blipFill rotWithShape="1">
            <a:blip r:embed="rId19"/>
            <a:srcRect l="20253" t="28481" r="13924" b="16772"/>
            <a:stretch/>
          </p:blipFill>
          <p:spPr>
            <a:xfrm>
              <a:off x="3215362" y="2107403"/>
              <a:ext cx="2406019" cy="2001159"/>
            </a:xfrm>
            <a:prstGeom prst="rect">
              <a:avLst/>
            </a:prstGeom>
          </p:spPr>
        </p:pic>
        <p:grpSp>
          <p:nvGrpSpPr>
            <p:cNvPr id="46" name="Gruppieren 45">
              <a:extLst>
                <a:ext uri="{FF2B5EF4-FFF2-40B4-BE49-F238E27FC236}">
                  <a16:creationId xmlns:a16="http://schemas.microsoft.com/office/drawing/2014/main" id="{B2CDD967-F174-2AE4-6349-D640C47BA40D}"/>
                </a:ext>
              </a:extLst>
            </p:cNvPr>
            <p:cNvGrpSpPr/>
            <p:nvPr/>
          </p:nvGrpSpPr>
          <p:grpSpPr>
            <a:xfrm>
              <a:off x="4720772" y="3213522"/>
              <a:ext cx="1006998" cy="1006998"/>
              <a:chOff x="3523412" y="-4035683"/>
              <a:chExt cx="1006998" cy="1006998"/>
            </a:xfrm>
          </p:grpSpPr>
          <p:sp>
            <p:nvSpPr>
              <p:cNvPr id="26" name="Oval 25">
                <a:extLst>
                  <a:ext uri="{FF2B5EF4-FFF2-40B4-BE49-F238E27FC236}">
                    <a16:creationId xmlns:a16="http://schemas.microsoft.com/office/drawing/2014/main" id="{5E7568CE-D2F3-8DF2-F5E0-4E3BBE19A632}"/>
                  </a:ext>
                </a:extLst>
              </p:cNvPr>
              <p:cNvSpPr/>
              <p:nvPr/>
            </p:nvSpPr>
            <p:spPr>
              <a:xfrm>
                <a:off x="3523412" y="-4035683"/>
                <a:ext cx="1006998" cy="1006998"/>
              </a:xfrm>
              <a:prstGeom prst="ellipse">
                <a:avLst/>
              </a:prstGeom>
              <a:solidFill>
                <a:srgbClr val="FFE79E"/>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de-DE"/>
              </a:p>
            </p:txBody>
          </p:sp>
          <p:pic>
            <p:nvPicPr>
              <p:cNvPr id="37" name="Grafik 36" descr="Uhr Silhouette">
                <a:extLst>
                  <a:ext uri="{FF2B5EF4-FFF2-40B4-BE49-F238E27FC236}">
                    <a16:creationId xmlns:a16="http://schemas.microsoft.com/office/drawing/2014/main" id="{B6788BFA-BF3B-AFDD-847E-C7640E5381A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569711" y="-3989384"/>
                <a:ext cx="914400" cy="914400"/>
              </a:xfrm>
              <a:prstGeom prst="rect">
                <a:avLst/>
              </a:prstGeom>
            </p:spPr>
          </p:pic>
        </p:grpSp>
      </p:grpSp>
      <p:grpSp>
        <p:nvGrpSpPr>
          <p:cNvPr id="18" name="Gruppieren 17">
            <a:extLst>
              <a:ext uri="{FF2B5EF4-FFF2-40B4-BE49-F238E27FC236}">
                <a16:creationId xmlns:a16="http://schemas.microsoft.com/office/drawing/2014/main" id="{AF23BC5E-5731-A2EC-4EED-37D919CEB3DE}"/>
              </a:ext>
            </a:extLst>
          </p:cNvPr>
          <p:cNvGrpSpPr/>
          <p:nvPr/>
        </p:nvGrpSpPr>
        <p:grpSpPr>
          <a:xfrm>
            <a:off x="462985" y="3771148"/>
            <a:ext cx="1064445" cy="1539437"/>
            <a:chOff x="4224771" y="4897995"/>
            <a:chExt cx="1330051" cy="1923565"/>
          </a:xfrm>
        </p:grpSpPr>
        <p:pic>
          <p:nvPicPr>
            <p:cNvPr id="9" name="Picture 9" descr="A picture containing electronics&#10;&#10;Description automatically generated">
              <a:extLst>
                <a:ext uri="{FF2B5EF4-FFF2-40B4-BE49-F238E27FC236}">
                  <a16:creationId xmlns:a16="http://schemas.microsoft.com/office/drawing/2014/main" id="{83BD17E6-8953-4622-CDD5-103040D03713}"/>
                </a:ext>
              </a:extLst>
            </p:cNvPr>
            <p:cNvPicPr>
              <a:picLocks noChangeAspect="1"/>
            </p:cNvPicPr>
            <p:nvPr/>
          </p:nvPicPr>
          <p:blipFill rotWithShape="1">
            <a:blip r:embed="rId22"/>
            <a:srcRect l="40310" t="25353" r="38804" b="28261"/>
            <a:stretch/>
          </p:blipFill>
          <p:spPr>
            <a:xfrm>
              <a:off x="4224771" y="4897995"/>
              <a:ext cx="978350" cy="1221322"/>
            </a:xfrm>
            <a:prstGeom prst="rect">
              <a:avLst/>
            </a:prstGeom>
          </p:spPr>
        </p:pic>
        <p:sp>
          <p:nvSpPr>
            <p:cNvPr id="28" name="Oval 27">
              <a:extLst>
                <a:ext uri="{FF2B5EF4-FFF2-40B4-BE49-F238E27FC236}">
                  <a16:creationId xmlns:a16="http://schemas.microsoft.com/office/drawing/2014/main" id="{737182B9-BECF-D77B-242E-74695A769979}"/>
                </a:ext>
              </a:extLst>
            </p:cNvPr>
            <p:cNvSpPr/>
            <p:nvPr/>
          </p:nvSpPr>
          <p:spPr>
            <a:xfrm>
              <a:off x="4547824" y="5814562"/>
              <a:ext cx="1006998" cy="1006998"/>
            </a:xfrm>
            <a:prstGeom prst="ellipse">
              <a:avLst/>
            </a:prstGeom>
            <a:solidFill>
              <a:schemeClr val="accent4">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de-DE"/>
            </a:p>
          </p:txBody>
        </p:sp>
        <p:pic>
          <p:nvPicPr>
            <p:cNvPr id="39" name="Grafik 38" descr="Liste Silhouette">
              <a:extLst>
                <a:ext uri="{FF2B5EF4-FFF2-40B4-BE49-F238E27FC236}">
                  <a16:creationId xmlns:a16="http://schemas.microsoft.com/office/drawing/2014/main" id="{675C9D56-DE50-6C1D-D90D-6FB7A0C98E1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655765" y="5929010"/>
              <a:ext cx="791115" cy="791115"/>
            </a:xfrm>
            <a:prstGeom prst="rect">
              <a:avLst/>
            </a:prstGeom>
          </p:spPr>
        </p:pic>
      </p:grpSp>
      <p:grpSp>
        <p:nvGrpSpPr>
          <p:cNvPr id="14" name="Gruppieren 13">
            <a:extLst>
              <a:ext uri="{FF2B5EF4-FFF2-40B4-BE49-F238E27FC236}">
                <a16:creationId xmlns:a16="http://schemas.microsoft.com/office/drawing/2014/main" id="{B0AFF057-7C43-4938-3226-88151D6ACA62}"/>
              </a:ext>
            </a:extLst>
          </p:cNvPr>
          <p:cNvGrpSpPr/>
          <p:nvPr/>
        </p:nvGrpSpPr>
        <p:grpSpPr>
          <a:xfrm>
            <a:off x="4120855" y="1789294"/>
            <a:ext cx="1666209" cy="1537884"/>
            <a:chOff x="9024587" y="1520659"/>
            <a:chExt cx="2972100" cy="2743200"/>
          </a:xfrm>
        </p:grpSpPr>
        <p:pic>
          <p:nvPicPr>
            <p:cNvPr id="7" name="Picture 7" descr="Graphical user interface&#10;&#10;Description automatically generated">
              <a:extLst>
                <a:ext uri="{FF2B5EF4-FFF2-40B4-BE49-F238E27FC236}">
                  <a16:creationId xmlns:a16="http://schemas.microsoft.com/office/drawing/2014/main" id="{BEE0E4C6-9913-5807-691F-970F82176107}"/>
                </a:ext>
              </a:extLst>
            </p:cNvPr>
            <p:cNvPicPr>
              <a:picLocks noChangeAspect="1"/>
            </p:cNvPicPr>
            <p:nvPr/>
          </p:nvPicPr>
          <p:blipFill>
            <a:blip r:embed="rId25"/>
            <a:stretch>
              <a:fillRect/>
            </a:stretch>
          </p:blipFill>
          <p:spPr>
            <a:xfrm>
              <a:off x="9024587" y="1520659"/>
              <a:ext cx="2743200" cy="2743200"/>
            </a:xfrm>
            <a:prstGeom prst="rect">
              <a:avLst/>
            </a:prstGeom>
          </p:spPr>
        </p:pic>
        <p:grpSp>
          <p:nvGrpSpPr>
            <p:cNvPr id="51" name="Gruppieren 50">
              <a:extLst>
                <a:ext uri="{FF2B5EF4-FFF2-40B4-BE49-F238E27FC236}">
                  <a16:creationId xmlns:a16="http://schemas.microsoft.com/office/drawing/2014/main" id="{C0EA3975-0DDB-3818-F8EC-D10835409BCA}"/>
                </a:ext>
              </a:extLst>
            </p:cNvPr>
            <p:cNvGrpSpPr/>
            <p:nvPr/>
          </p:nvGrpSpPr>
          <p:grpSpPr>
            <a:xfrm>
              <a:off x="10989689" y="3211080"/>
              <a:ext cx="1006998" cy="1006998"/>
              <a:chOff x="8664800" y="-2413615"/>
              <a:chExt cx="1006998" cy="1006998"/>
            </a:xfrm>
          </p:grpSpPr>
          <p:sp>
            <p:nvSpPr>
              <p:cNvPr id="42" name="Oval 41">
                <a:extLst>
                  <a:ext uri="{FF2B5EF4-FFF2-40B4-BE49-F238E27FC236}">
                    <a16:creationId xmlns:a16="http://schemas.microsoft.com/office/drawing/2014/main" id="{63C1A177-1F9F-E7E0-AFB3-7EF951541C75}"/>
                  </a:ext>
                </a:extLst>
              </p:cNvPr>
              <p:cNvSpPr/>
              <p:nvPr/>
            </p:nvSpPr>
            <p:spPr>
              <a:xfrm>
                <a:off x="8664800" y="-2413615"/>
                <a:ext cx="1006998" cy="1006998"/>
              </a:xfrm>
              <a:prstGeom prst="ellipse">
                <a:avLst/>
              </a:prstGeom>
              <a:solidFill>
                <a:srgbClr val="FFE79E"/>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de-DE"/>
              </a:p>
            </p:txBody>
          </p:sp>
          <p:pic>
            <p:nvPicPr>
              <p:cNvPr id="41" name="Grafik 40" descr="Monitor Silhouette">
                <a:extLst>
                  <a:ext uri="{FF2B5EF4-FFF2-40B4-BE49-F238E27FC236}">
                    <a16:creationId xmlns:a16="http://schemas.microsoft.com/office/drawing/2014/main" id="{CD0C0089-CB19-0AFF-6E2E-E9D3AD327E5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790159" y="-2311954"/>
                <a:ext cx="791470" cy="791470"/>
              </a:xfrm>
              <a:prstGeom prst="rect">
                <a:avLst/>
              </a:prstGeom>
            </p:spPr>
          </p:pic>
        </p:grpSp>
      </p:grpSp>
      <p:pic>
        <p:nvPicPr>
          <p:cNvPr id="40" name="Grafik 39" descr="Drahtlosrouter mit einfarbiger Füllung">
            <a:extLst>
              <a:ext uri="{FF2B5EF4-FFF2-40B4-BE49-F238E27FC236}">
                <a16:creationId xmlns:a16="http://schemas.microsoft.com/office/drawing/2014/main" id="{6D0AF162-DCC2-C1C8-235C-E0FC536C09D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303588" y="3150520"/>
            <a:ext cx="1916195" cy="1916195"/>
          </a:xfrm>
          <a:prstGeom prst="rect">
            <a:avLst/>
          </a:prstGeom>
        </p:spPr>
      </p:pic>
      <p:pic>
        <p:nvPicPr>
          <p:cNvPr id="44" name="Grafik 43" descr="Synchronisierende Cloud mit einfarbiger Füllung">
            <a:extLst>
              <a:ext uri="{FF2B5EF4-FFF2-40B4-BE49-F238E27FC236}">
                <a16:creationId xmlns:a16="http://schemas.microsoft.com/office/drawing/2014/main" id="{AAD57A06-9F11-67A8-8AF7-E35291891CA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854859" y="1323371"/>
            <a:ext cx="1775313" cy="1775313"/>
          </a:xfrm>
          <a:prstGeom prst="rect">
            <a:avLst/>
          </a:prstGeom>
        </p:spPr>
      </p:pic>
      <p:cxnSp>
        <p:nvCxnSpPr>
          <p:cNvPr id="47" name="Gerade Verbindung mit Pfeil 46">
            <a:extLst>
              <a:ext uri="{FF2B5EF4-FFF2-40B4-BE49-F238E27FC236}">
                <a16:creationId xmlns:a16="http://schemas.microsoft.com/office/drawing/2014/main" id="{A4109919-1703-4734-E113-82FF5F113093}"/>
              </a:ext>
            </a:extLst>
          </p:cNvPr>
          <p:cNvCxnSpPr>
            <a:cxnSpLocks/>
          </p:cNvCxnSpPr>
          <p:nvPr/>
        </p:nvCxnSpPr>
        <p:spPr>
          <a:xfrm>
            <a:off x="1803345" y="3098684"/>
            <a:ext cx="414727" cy="256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1AF66740-3CEA-BDF7-8B45-A1C363130A7E}"/>
              </a:ext>
            </a:extLst>
          </p:cNvPr>
          <p:cNvCxnSpPr>
            <a:cxnSpLocks/>
          </p:cNvCxnSpPr>
          <p:nvPr/>
        </p:nvCxnSpPr>
        <p:spPr>
          <a:xfrm flipV="1">
            <a:off x="2451051" y="4682517"/>
            <a:ext cx="281964" cy="54689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4" name="Gerade Verbindung mit Pfeil 53">
            <a:extLst>
              <a:ext uri="{FF2B5EF4-FFF2-40B4-BE49-F238E27FC236}">
                <a16:creationId xmlns:a16="http://schemas.microsoft.com/office/drawing/2014/main" id="{F69AF041-F03C-40C7-C431-076F034E4036}"/>
              </a:ext>
            </a:extLst>
          </p:cNvPr>
          <p:cNvCxnSpPr>
            <a:cxnSpLocks/>
          </p:cNvCxnSpPr>
          <p:nvPr/>
        </p:nvCxnSpPr>
        <p:spPr>
          <a:xfrm flipH="1" flipV="1">
            <a:off x="3605369" y="5052677"/>
            <a:ext cx="101192" cy="4894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55">
            <a:extLst>
              <a:ext uri="{FF2B5EF4-FFF2-40B4-BE49-F238E27FC236}">
                <a16:creationId xmlns:a16="http://schemas.microsoft.com/office/drawing/2014/main" id="{EAE5298A-CB82-DED5-4629-EF5539B87642}"/>
              </a:ext>
            </a:extLst>
          </p:cNvPr>
          <p:cNvCxnSpPr>
            <a:cxnSpLocks/>
          </p:cNvCxnSpPr>
          <p:nvPr/>
        </p:nvCxnSpPr>
        <p:spPr>
          <a:xfrm>
            <a:off x="3163730" y="2737385"/>
            <a:ext cx="41623" cy="6052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1" name="Gerade Verbindung mit Pfeil 60">
            <a:extLst>
              <a:ext uri="{FF2B5EF4-FFF2-40B4-BE49-F238E27FC236}">
                <a16:creationId xmlns:a16="http://schemas.microsoft.com/office/drawing/2014/main" id="{68885DB4-C414-E5C1-91BA-1003B7B5E08F}"/>
              </a:ext>
            </a:extLst>
          </p:cNvPr>
          <p:cNvCxnSpPr>
            <a:cxnSpLocks/>
          </p:cNvCxnSpPr>
          <p:nvPr/>
        </p:nvCxnSpPr>
        <p:spPr>
          <a:xfrm flipV="1">
            <a:off x="1376535" y="4145708"/>
            <a:ext cx="777029" cy="299606"/>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5E802D37-E9B7-D390-7C11-F307A33C4F40}"/>
              </a:ext>
            </a:extLst>
          </p:cNvPr>
          <p:cNvCxnSpPr>
            <a:cxnSpLocks/>
          </p:cNvCxnSpPr>
          <p:nvPr/>
        </p:nvCxnSpPr>
        <p:spPr>
          <a:xfrm flipV="1">
            <a:off x="3957549" y="2991395"/>
            <a:ext cx="465549" cy="61911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Gerade Verbindung mit Pfeil 66">
            <a:extLst>
              <a:ext uri="{FF2B5EF4-FFF2-40B4-BE49-F238E27FC236}">
                <a16:creationId xmlns:a16="http://schemas.microsoft.com/office/drawing/2014/main" id="{6FB56127-DC98-73EE-AC04-91D4A7EF249E}"/>
              </a:ext>
            </a:extLst>
          </p:cNvPr>
          <p:cNvCxnSpPr>
            <a:cxnSpLocks/>
          </p:cNvCxnSpPr>
          <p:nvPr/>
        </p:nvCxnSpPr>
        <p:spPr>
          <a:xfrm>
            <a:off x="4522480" y="4518873"/>
            <a:ext cx="946101"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4AC3A8ED-3874-5FE2-0018-7BD77D550A74}"/>
              </a:ext>
            </a:extLst>
          </p:cNvPr>
          <p:cNvCxnSpPr>
            <a:cxnSpLocks/>
          </p:cNvCxnSpPr>
          <p:nvPr/>
        </p:nvCxnSpPr>
        <p:spPr>
          <a:xfrm>
            <a:off x="7484778" y="4518873"/>
            <a:ext cx="946101"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Gerade Verbindung mit Pfeil 69">
            <a:extLst>
              <a:ext uri="{FF2B5EF4-FFF2-40B4-BE49-F238E27FC236}">
                <a16:creationId xmlns:a16="http://schemas.microsoft.com/office/drawing/2014/main" id="{691D7171-73A8-FBCD-FFD6-2B293CC3E49D}"/>
              </a:ext>
            </a:extLst>
          </p:cNvPr>
          <p:cNvCxnSpPr>
            <a:cxnSpLocks/>
          </p:cNvCxnSpPr>
          <p:nvPr/>
        </p:nvCxnSpPr>
        <p:spPr>
          <a:xfrm flipV="1">
            <a:off x="9996002" y="2922780"/>
            <a:ext cx="887657" cy="1143111"/>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4" name="Grafik 33" descr="Karte mit Ortsmarkierung mit einfarbiger Füllung">
            <a:extLst>
              <a:ext uri="{FF2B5EF4-FFF2-40B4-BE49-F238E27FC236}">
                <a16:creationId xmlns:a16="http://schemas.microsoft.com/office/drawing/2014/main" id="{94A68A7C-7A67-2668-6361-83B09780464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299842" y="4747423"/>
            <a:ext cx="914400" cy="914400"/>
          </a:xfrm>
          <a:prstGeom prst="rect">
            <a:avLst/>
          </a:prstGeom>
        </p:spPr>
      </p:pic>
    </p:spTree>
    <p:extLst>
      <p:ext uri="{BB962C8B-B14F-4D97-AF65-F5344CB8AC3E}">
        <p14:creationId xmlns:p14="http://schemas.microsoft.com/office/powerpoint/2010/main" val="4243560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A7E42-0EA3-0DAD-D257-8AB04172833E}"/>
              </a:ext>
            </a:extLst>
          </p:cNvPr>
          <p:cNvSpPr>
            <a:spLocks noGrp="1"/>
          </p:cNvSpPr>
          <p:nvPr>
            <p:ph type="title"/>
          </p:nvPr>
        </p:nvSpPr>
        <p:spPr/>
        <p:txBody>
          <a:bodyPr/>
          <a:lstStyle/>
          <a:p>
            <a:r>
              <a:rPr lang="en-GB">
                <a:ea typeface="Calibri Light"/>
                <a:cs typeface="Calibri Light"/>
              </a:rPr>
              <a:t>Component </a:t>
            </a:r>
            <a:br>
              <a:rPr lang="en-GB">
                <a:ea typeface="Calibri Light"/>
                <a:cs typeface="Calibri Light"/>
              </a:rPr>
            </a:br>
            <a:r>
              <a:rPr lang="en-GB">
                <a:ea typeface="Calibri Light"/>
                <a:cs typeface="Calibri Light"/>
              </a:rPr>
              <a:t>Connections</a:t>
            </a:r>
            <a:endParaRPr lang="en-GB"/>
          </a:p>
        </p:txBody>
      </p:sp>
      <p:sp>
        <p:nvSpPr>
          <p:cNvPr id="3" name="Content Placeholder 2">
            <a:extLst>
              <a:ext uri="{FF2B5EF4-FFF2-40B4-BE49-F238E27FC236}">
                <a16:creationId xmlns:a16="http://schemas.microsoft.com/office/drawing/2014/main" id="{C79DF47C-B8E5-B430-4F20-31B3215AEC59}"/>
              </a:ext>
            </a:extLst>
          </p:cNvPr>
          <p:cNvSpPr>
            <a:spLocks noGrp="1"/>
          </p:cNvSpPr>
          <p:nvPr>
            <p:ph sz="half" idx="2"/>
          </p:nvPr>
        </p:nvSpPr>
        <p:spPr>
          <a:xfrm>
            <a:off x="839788" y="2105684"/>
            <a:ext cx="5157787" cy="3684588"/>
          </a:xfrm>
        </p:spPr>
        <p:txBody>
          <a:bodyPr vert="horz" lIns="91440" tIns="45720" rIns="91440" bIns="45720" rtlCol="0" anchor="t">
            <a:normAutofit/>
          </a:bodyPr>
          <a:lstStyle/>
          <a:p>
            <a:r>
              <a:rPr lang="en-GB" sz="2000">
                <a:ea typeface="Calibri"/>
                <a:cs typeface="Calibri"/>
              </a:rPr>
              <a:t>I</a:t>
            </a:r>
            <a:r>
              <a:rPr lang="en-GB" sz="2000" baseline="30000">
                <a:ea typeface="Calibri"/>
                <a:cs typeface="Calibri"/>
              </a:rPr>
              <a:t>2</a:t>
            </a:r>
            <a:r>
              <a:rPr lang="en-GB" sz="2000">
                <a:ea typeface="Calibri"/>
                <a:cs typeface="Calibri"/>
              </a:rPr>
              <a:t>C =&gt; Moved from Default</a:t>
            </a:r>
          </a:p>
          <a:p>
            <a:r>
              <a:rPr lang="en-GB" sz="2000">
                <a:ea typeface="Calibri"/>
                <a:cs typeface="Calibri"/>
              </a:rPr>
              <a:t>SPI =&gt; Due to speed needed to be Primary</a:t>
            </a:r>
          </a:p>
          <a:p>
            <a:r>
              <a:rPr lang="en-GB" sz="2000" err="1">
                <a:ea typeface="Calibri"/>
                <a:cs typeface="Calibri"/>
              </a:rPr>
              <a:t>Uart</a:t>
            </a:r>
            <a:r>
              <a:rPr lang="en-GB" sz="2000">
                <a:ea typeface="Calibri"/>
                <a:cs typeface="Calibri"/>
              </a:rPr>
              <a:t>(</a:t>
            </a:r>
            <a:r>
              <a:rPr lang="en-GB" sz="2000">
                <a:ea typeface="+mn-lt"/>
                <a:cs typeface="+mn-lt"/>
              </a:rPr>
              <a:t>Hardware</a:t>
            </a:r>
            <a:r>
              <a:rPr lang="en-GB" sz="2000">
                <a:ea typeface="Calibri"/>
                <a:cs typeface="Calibri"/>
              </a:rPr>
              <a:t>) =&gt; Reserved Serial for debug</a:t>
            </a:r>
          </a:p>
          <a:p>
            <a:r>
              <a:rPr lang="en-GB" sz="2000" err="1">
                <a:ea typeface="Calibri"/>
                <a:cs typeface="Calibri"/>
              </a:rPr>
              <a:t>Uart</a:t>
            </a:r>
            <a:r>
              <a:rPr lang="en-GB" sz="2000">
                <a:ea typeface="Calibri"/>
                <a:cs typeface="Calibri"/>
              </a:rPr>
              <a:t>(Software) =&gt; I2C pins used for LoRa as well as other limitations were imposed to which pins can be used</a:t>
            </a:r>
          </a:p>
          <a:p>
            <a:r>
              <a:rPr lang="en-GB" sz="2000">
                <a:ea typeface="Calibri"/>
                <a:cs typeface="Calibri"/>
              </a:rPr>
              <a:t>5V, 3.3V components from different vendors added complexity to implementation</a:t>
            </a:r>
          </a:p>
        </p:txBody>
      </p:sp>
      <p:pic>
        <p:nvPicPr>
          <p:cNvPr id="12" name="Picture 12" descr="Diagram, schematic&#10;&#10;Description automatically generated">
            <a:extLst>
              <a:ext uri="{FF2B5EF4-FFF2-40B4-BE49-F238E27FC236}">
                <a16:creationId xmlns:a16="http://schemas.microsoft.com/office/drawing/2014/main" id="{13252E47-331A-4F7A-B914-EC7699CF1C88}"/>
              </a:ext>
            </a:extLst>
          </p:cNvPr>
          <p:cNvPicPr>
            <a:picLocks noChangeAspect="1"/>
          </p:cNvPicPr>
          <p:nvPr/>
        </p:nvPicPr>
        <p:blipFill rotWithShape="1">
          <a:blip r:embed="rId2"/>
          <a:srcRect l="800" r="267" b="-351"/>
          <a:stretch/>
        </p:blipFill>
        <p:spPr>
          <a:xfrm>
            <a:off x="6104626" y="1037576"/>
            <a:ext cx="5776857" cy="4495336"/>
          </a:xfrm>
          <a:prstGeom prst="rect">
            <a:avLst/>
          </a:prstGeom>
        </p:spPr>
      </p:pic>
      <p:sp>
        <p:nvSpPr>
          <p:cNvPr id="13" name="TextBox 12">
            <a:extLst>
              <a:ext uri="{FF2B5EF4-FFF2-40B4-BE49-F238E27FC236}">
                <a16:creationId xmlns:a16="http://schemas.microsoft.com/office/drawing/2014/main" id="{790312DA-D987-2ADC-3071-E88DF6110DBF}"/>
              </a:ext>
            </a:extLst>
          </p:cNvPr>
          <p:cNvSpPr txBox="1"/>
          <p:nvPr/>
        </p:nvSpPr>
        <p:spPr>
          <a:xfrm>
            <a:off x="1173192" y="6205268"/>
            <a:ext cx="98456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Scavenger Components on what was available and different kits had different variants</a:t>
            </a:r>
            <a:endParaRPr lang="en-US"/>
          </a:p>
        </p:txBody>
      </p:sp>
    </p:spTree>
    <p:extLst>
      <p:ext uri="{BB962C8B-B14F-4D97-AF65-F5344CB8AC3E}">
        <p14:creationId xmlns:p14="http://schemas.microsoft.com/office/powerpoint/2010/main" val="3968583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A7E42-0EA3-0DAD-D257-8AB04172833E}"/>
              </a:ext>
            </a:extLst>
          </p:cNvPr>
          <p:cNvSpPr>
            <a:spLocks noGrp="1"/>
          </p:cNvSpPr>
          <p:nvPr>
            <p:ph type="title"/>
          </p:nvPr>
        </p:nvSpPr>
        <p:spPr/>
        <p:txBody>
          <a:bodyPr/>
          <a:lstStyle/>
          <a:p>
            <a:r>
              <a:rPr lang="en-GB">
                <a:ea typeface="Calibri Light"/>
                <a:cs typeface="Calibri Light"/>
              </a:rPr>
              <a:t>Software</a:t>
            </a:r>
            <a:endParaRPr lang="en-GB"/>
          </a:p>
        </p:txBody>
      </p:sp>
      <p:sp>
        <p:nvSpPr>
          <p:cNvPr id="4" name="Text Placeholder 3">
            <a:extLst>
              <a:ext uri="{FF2B5EF4-FFF2-40B4-BE49-F238E27FC236}">
                <a16:creationId xmlns:a16="http://schemas.microsoft.com/office/drawing/2014/main" id="{43B5FF83-56CB-D490-0277-C8F7DFA35BBF}"/>
              </a:ext>
            </a:extLst>
          </p:cNvPr>
          <p:cNvSpPr>
            <a:spLocks noGrp="1"/>
          </p:cNvSpPr>
          <p:nvPr>
            <p:ph type="body" idx="1"/>
          </p:nvPr>
        </p:nvSpPr>
        <p:spPr>
          <a:xfrm>
            <a:off x="273731" y="1604963"/>
            <a:ext cx="3361645" cy="410255"/>
          </a:xfrm>
        </p:spPr>
        <p:txBody>
          <a:bodyPr>
            <a:normAutofit lnSpcReduction="10000"/>
          </a:bodyPr>
          <a:lstStyle/>
          <a:p>
            <a:r>
              <a:rPr lang="en-US">
                <a:cs typeface="Calibri"/>
              </a:rPr>
              <a:t>Component Architecture</a:t>
            </a:r>
          </a:p>
        </p:txBody>
      </p:sp>
      <p:sp>
        <p:nvSpPr>
          <p:cNvPr id="5" name="Text Placeholder 4">
            <a:extLst>
              <a:ext uri="{FF2B5EF4-FFF2-40B4-BE49-F238E27FC236}">
                <a16:creationId xmlns:a16="http://schemas.microsoft.com/office/drawing/2014/main" id="{6E200554-7CE9-D060-06F4-1C7AD5F24DF2}"/>
              </a:ext>
            </a:extLst>
          </p:cNvPr>
          <p:cNvSpPr>
            <a:spLocks noGrp="1"/>
          </p:cNvSpPr>
          <p:nvPr>
            <p:ph type="body" sz="quarter" idx="3"/>
          </p:nvPr>
        </p:nvSpPr>
        <p:spPr>
          <a:xfrm>
            <a:off x="3918857" y="1604963"/>
            <a:ext cx="5183188" cy="410255"/>
          </a:xfrm>
        </p:spPr>
        <p:txBody>
          <a:bodyPr>
            <a:normAutofit lnSpcReduction="10000"/>
          </a:bodyPr>
          <a:lstStyle/>
          <a:p>
            <a:r>
              <a:rPr lang="en-US">
                <a:cs typeface="Calibri"/>
              </a:rPr>
              <a:t>Sourcing - libraries</a:t>
            </a:r>
            <a:endParaRPr lang="en-US"/>
          </a:p>
        </p:txBody>
      </p:sp>
      <p:pic>
        <p:nvPicPr>
          <p:cNvPr id="8" name="Picture 8" descr="Text&#10;&#10;Description automatically generated">
            <a:extLst>
              <a:ext uri="{FF2B5EF4-FFF2-40B4-BE49-F238E27FC236}">
                <a16:creationId xmlns:a16="http://schemas.microsoft.com/office/drawing/2014/main" id="{D5B810F2-55F6-BDC3-1E7A-178027083028}"/>
              </a:ext>
            </a:extLst>
          </p:cNvPr>
          <p:cNvPicPr>
            <a:picLocks noGrp="1" noChangeAspect="1"/>
          </p:cNvPicPr>
          <p:nvPr>
            <p:ph sz="quarter" idx="4"/>
          </p:nvPr>
        </p:nvPicPr>
        <p:blipFill>
          <a:blip r:embed="rId2"/>
          <a:stretch>
            <a:fillRect/>
          </a:stretch>
        </p:blipFill>
        <p:spPr>
          <a:xfrm>
            <a:off x="393138" y="2192927"/>
            <a:ext cx="2458433" cy="4130902"/>
          </a:xfrm>
        </p:spPr>
      </p:pic>
      <p:pic>
        <p:nvPicPr>
          <p:cNvPr id="12" name="Picture 12" descr="A picture containing text&#10;&#10;Description automatically generated">
            <a:extLst>
              <a:ext uri="{FF2B5EF4-FFF2-40B4-BE49-F238E27FC236}">
                <a16:creationId xmlns:a16="http://schemas.microsoft.com/office/drawing/2014/main" id="{413D4C3E-A4FE-9E3E-2E06-EB02A3BC2B37}"/>
              </a:ext>
            </a:extLst>
          </p:cNvPr>
          <p:cNvPicPr>
            <a:picLocks noChangeAspect="1"/>
          </p:cNvPicPr>
          <p:nvPr/>
        </p:nvPicPr>
        <p:blipFill rotWithShape="1">
          <a:blip r:embed="rId3"/>
          <a:srcRect t="383" r="17680" b="383"/>
          <a:stretch/>
        </p:blipFill>
        <p:spPr>
          <a:xfrm>
            <a:off x="3918857" y="2120496"/>
            <a:ext cx="7957465" cy="2813007"/>
          </a:xfrm>
          <a:prstGeom prst="rect">
            <a:avLst/>
          </a:prstGeom>
        </p:spPr>
      </p:pic>
      <p:sp>
        <p:nvSpPr>
          <p:cNvPr id="16" name="Text Placeholder 4">
            <a:extLst>
              <a:ext uri="{FF2B5EF4-FFF2-40B4-BE49-F238E27FC236}">
                <a16:creationId xmlns:a16="http://schemas.microsoft.com/office/drawing/2014/main" id="{77EBAA03-A994-81E1-06AC-DAAE7F3A103A}"/>
              </a:ext>
            </a:extLst>
          </p:cNvPr>
          <p:cNvSpPr txBox="1">
            <a:spLocks/>
          </p:cNvSpPr>
          <p:nvPr/>
        </p:nvSpPr>
        <p:spPr>
          <a:xfrm>
            <a:off x="3913106" y="5898042"/>
            <a:ext cx="6376508" cy="42463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cs typeface="Calibri"/>
              </a:rPr>
              <a:t>Gathered from </a:t>
            </a:r>
            <a:r>
              <a:rPr lang="en-US" err="1">
                <a:cs typeface="Calibri"/>
              </a:rPr>
              <a:t>arduino</a:t>
            </a:r>
            <a:r>
              <a:rPr lang="en-US">
                <a:cs typeface="Calibri"/>
              </a:rPr>
              <a:t>-cli and tree command</a:t>
            </a:r>
            <a:endParaRPr lang="en-US"/>
          </a:p>
        </p:txBody>
      </p:sp>
    </p:spTree>
    <p:extLst>
      <p:ext uri="{BB962C8B-B14F-4D97-AF65-F5344CB8AC3E}">
        <p14:creationId xmlns:p14="http://schemas.microsoft.com/office/powerpoint/2010/main" val="1227277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B9687-D8CF-DCCF-9E2C-1463EF2FAE9D}"/>
              </a:ext>
            </a:extLst>
          </p:cNvPr>
          <p:cNvSpPr>
            <a:spLocks noGrp="1"/>
          </p:cNvSpPr>
          <p:nvPr>
            <p:ph type="title"/>
          </p:nvPr>
        </p:nvSpPr>
        <p:spPr/>
        <p:txBody>
          <a:bodyPr/>
          <a:lstStyle/>
          <a:p>
            <a:r>
              <a:rPr lang="en-GB">
                <a:ea typeface="Calibri Light"/>
                <a:cs typeface="Calibri Light"/>
              </a:rPr>
              <a:t>Schematic [Fritzing] &amp; [Altium]</a:t>
            </a:r>
            <a:endParaRPr lang="en-GB">
              <a:cs typeface="Calibri Light"/>
            </a:endParaRPr>
          </a:p>
        </p:txBody>
      </p:sp>
      <p:pic>
        <p:nvPicPr>
          <p:cNvPr id="6" name="Picture 6" descr="Diagram, schematic&#10;&#10;Description automatically generated">
            <a:extLst>
              <a:ext uri="{FF2B5EF4-FFF2-40B4-BE49-F238E27FC236}">
                <a16:creationId xmlns:a16="http://schemas.microsoft.com/office/drawing/2014/main" id="{8C944367-F50E-B436-FED1-8F786E9A1CEF}"/>
              </a:ext>
            </a:extLst>
          </p:cNvPr>
          <p:cNvPicPr>
            <a:picLocks noChangeAspect="1"/>
          </p:cNvPicPr>
          <p:nvPr/>
        </p:nvPicPr>
        <p:blipFill>
          <a:blip r:embed="rId2"/>
          <a:stretch>
            <a:fillRect/>
          </a:stretch>
        </p:blipFill>
        <p:spPr>
          <a:xfrm>
            <a:off x="228709" y="1840556"/>
            <a:ext cx="5865904" cy="3763208"/>
          </a:xfrm>
          <a:prstGeom prst="rect">
            <a:avLst/>
          </a:prstGeom>
        </p:spPr>
      </p:pic>
      <p:pic>
        <p:nvPicPr>
          <p:cNvPr id="3" name="Picture 3" descr="Diagram&#10;&#10;Description automatically generated">
            <a:extLst>
              <a:ext uri="{FF2B5EF4-FFF2-40B4-BE49-F238E27FC236}">
                <a16:creationId xmlns:a16="http://schemas.microsoft.com/office/drawing/2014/main" id="{E8C4B5B7-FDEC-E1BB-D289-4E26DB771C29}"/>
              </a:ext>
            </a:extLst>
          </p:cNvPr>
          <p:cNvPicPr>
            <a:picLocks noChangeAspect="1"/>
          </p:cNvPicPr>
          <p:nvPr/>
        </p:nvPicPr>
        <p:blipFill>
          <a:blip r:embed="rId3"/>
          <a:stretch>
            <a:fillRect/>
          </a:stretch>
        </p:blipFill>
        <p:spPr>
          <a:xfrm>
            <a:off x="6237667" y="2018944"/>
            <a:ext cx="5576552" cy="3403041"/>
          </a:xfrm>
          <a:prstGeom prst="rect">
            <a:avLst/>
          </a:prstGeom>
        </p:spPr>
      </p:pic>
    </p:spTree>
    <p:extLst>
      <p:ext uri="{BB962C8B-B14F-4D97-AF65-F5344CB8AC3E}">
        <p14:creationId xmlns:p14="http://schemas.microsoft.com/office/powerpoint/2010/main" val="655648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B9687-D8CF-DCCF-9E2C-1463EF2FAE9D}"/>
              </a:ext>
            </a:extLst>
          </p:cNvPr>
          <p:cNvSpPr>
            <a:spLocks noGrp="1"/>
          </p:cNvSpPr>
          <p:nvPr>
            <p:ph type="title"/>
          </p:nvPr>
        </p:nvSpPr>
        <p:spPr/>
        <p:txBody>
          <a:bodyPr/>
          <a:lstStyle/>
          <a:p>
            <a:r>
              <a:rPr lang="en-GB">
                <a:ea typeface="Calibri Light"/>
                <a:cs typeface="Calibri Light"/>
              </a:rPr>
              <a:t>Breadboard ® + PCB </a:t>
            </a:r>
            <a:r>
              <a:rPr lang="en-GB">
                <a:ea typeface="+mj-lt"/>
                <a:cs typeface="+mj-lt"/>
              </a:rPr>
              <a:t>[Fritzing]</a:t>
            </a:r>
            <a:endParaRPr lang="en-GB"/>
          </a:p>
        </p:txBody>
      </p:sp>
      <p:pic>
        <p:nvPicPr>
          <p:cNvPr id="8" name="Picture 4" descr="A picture containing text, electronics, circuit&#10;&#10;Description automatically generated">
            <a:extLst>
              <a:ext uri="{FF2B5EF4-FFF2-40B4-BE49-F238E27FC236}">
                <a16:creationId xmlns:a16="http://schemas.microsoft.com/office/drawing/2014/main" id="{6B141C8B-3BB2-604B-6CBB-DD38C01066FF}"/>
              </a:ext>
            </a:extLst>
          </p:cNvPr>
          <p:cNvPicPr>
            <a:picLocks noGrp="1" noChangeAspect="1"/>
          </p:cNvPicPr>
          <p:nvPr>
            <p:ph idx="1"/>
          </p:nvPr>
        </p:nvPicPr>
        <p:blipFill>
          <a:blip r:embed="rId2"/>
          <a:stretch>
            <a:fillRect/>
          </a:stretch>
        </p:blipFill>
        <p:spPr>
          <a:xfrm>
            <a:off x="217419" y="1568765"/>
            <a:ext cx="5878298" cy="4351338"/>
          </a:xfrm>
        </p:spPr>
      </p:pic>
      <p:pic>
        <p:nvPicPr>
          <p:cNvPr id="9" name="Picture 9" descr="Diagram, schematic&#10;&#10;Description automatically generated">
            <a:extLst>
              <a:ext uri="{FF2B5EF4-FFF2-40B4-BE49-F238E27FC236}">
                <a16:creationId xmlns:a16="http://schemas.microsoft.com/office/drawing/2014/main" id="{4679AB2E-E0B2-5616-F6DE-52C2D1F01B5F}"/>
              </a:ext>
            </a:extLst>
          </p:cNvPr>
          <p:cNvPicPr>
            <a:picLocks noChangeAspect="1"/>
          </p:cNvPicPr>
          <p:nvPr/>
        </p:nvPicPr>
        <p:blipFill>
          <a:blip r:embed="rId3"/>
          <a:stretch>
            <a:fillRect/>
          </a:stretch>
        </p:blipFill>
        <p:spPr>
          <a:xfrm>
            <a:off x="6947128" y="1477647"/>
            <a:ext cx="4182532" cy="4231812"/>
          </a:xfrm>
          <a:prstGeom prst="rect">
            <a:avLst/>
          </a:prstGeom>
        </p:spPr>
      </p:pic>
    </p:spTree>
    <p:extLst>
      <p:ext uri="{BB962C8B-B14F-4D97-AF65-F5344CB8AC3E}">
        <p14:creationId xmlns:p14="http://schemas.microsoft.com/office/powerpoint/2010/main" val="18596745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_LOCKS"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13b90d88-ecd7-4f83-80b6-357cd0c1d8cb" xsi:nil="true"/>
    <lcf76f155ced4ddcb4097134ff3c332f xmlns="eb910773-89ff-4e33-b96d-a584a80f73df">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8FEB7568EEF94D4DBEF7649F6C27E148" ma:contentTypeVersion="12" ma:contentTypeDescription="Opret et nyt dokument." ma:contentTypeScope="" ma:versionID="03ee1411a043cb38d0a284e18c8e1cbe">
  <xsd:schema xmlns:xsd="http://www.w3.org/2001/XMLSchema" xmlns:xs="http://www.w3.org/2001/XMLSchema" xmlns:p="http://schemas.microsoft.com/office/2006/metadata/properties" xmlns:ns2="eb910773-89ff-4e33-b96d-a584a80f73df" xmlns:ns3="13b90d88-ecd7-4f83-80b6-357cd0c1d8cb" targetNamespace="http://schemas.microsoft.com/office/2006/metadata/properties" ma:root="true" ma:fieldsID="441284d8a01b66dccbb8216100282681" ns2:_="" ns3:_="">
    <xsd:import namespace="eb910773-89ff-4e33-b96d-a584a80f73df"/>
    <xsd:import namespace="13b90d88-ecd7-4f83-80b6-357cd0c1d8c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910773-89ff-4e33-b96d-a584a80f73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Billedmærker" ma:readOnly="false" ma:fieldId="{5cf76f15-5ced-4ddc-b409-7134ff3c332f}" ma:taxonomyMulti="true" ma:sspId="b2102423-6c9a-45d0-aa71-0069027da28d"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b90d88-ecd7-4f83-80b6-357cd0c1d8cb" elementFormDefault="qualified">
    <xsd:import namespace="http://schemas.microsoft.com/office/2006/documentManagement/types"/>
    <xsd:import namespace="http://schemas.microsoft.com/office/infopath/2007/PartnerControls"/>
    <xsd:element name="SharedWithUsers" ma:index="12"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lt med detaljer" ma:internalName="SharedWithDetails" ma:readOnly="true">
      <xsd:simpleType>
        <xsd:restriction base="dms:Note">
          <xsd:maxLength value="255"/>
        </xsd:restriction>
      </xsd:simpleType>
    </xsd:element>
    <xsd:element name="TaxCatchAll" ma:index="16" nillable="true" ma:displayName="Taxonomy Catch All Column" ma:hidden="true" ma:list="{754b9fc4-e439-4f8a-bdad-cb024aa438b4}" ma:internalName="TaxCatchAll" ma:showField="CatchAllData" ma:web="13b90d88-ecd7-4f83-80b6-357cd0c1d8c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TemplafySlideTemplateConfiguration><![CDATA[{"documentContentValidatorConfiguration":{"enableDocumentContentValidator":false,"documentContentValidatorVersion":0},"elementsMetadata":[],"slideId":"636964369970985159","enableDocumentContentUpdater":true,"version":"1.2"}]]></TemplafySlideTemplateConfiguration>
</file>

<file path=customXml/item5.xml><?xml version="1.0" encoding="utf-8"?>
<TemplafySlideFormConfiguration><![CDATA[{"formFields":[],"formDataEntries":[]}]]></TemplafySlideFormConfiguration>
</file>

<file path=customXml/itemProps1.xml><?xml version="1.0" encoding="utf-8"?>
<ds:datastoreItem xmlns:ds="http://schemas.openxmlformats.org/officeDocument/2006/customXml" ds:itemID="{F4037CE2-55CB-42C1-BE23-F1015A125F7B}">
  <ds:schemaRefs>
    <ds:schemaRef ds:uri="http://schemas.microsoft.com/sharepoint/v3/contenttype/forms"/>
  </ds:schemaRefs>
</ds:datastoreItem>
</file>

<file path=customXml/itemProps2.xml><?xml version="1.0" encoding="utf-8"?>
<ds:datastoreItem xmlns:ds="http://schemas.openxmlformats.org/officeDocument/2006/customXml" ds:itemID="{67A26B1A-0337-4791-BF1D-B725C265E771}">
  <ds:schemaRefs>
    <ds:schemaRef ds:uri="13b90d88-ecd7-4f83-80b6-357cd0c1d8cb"/>
    <ds:schemaRef ds:uri="eb910773-89ff-4e33-b96d-a584a80f73d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26783F6-7FD5-4318-AAF0-421D98657E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910773-89ff-4e33-b96d-a584a80f73df"/>
    <ds:schemaRef ds:uri="13b90d88-ecd7-4f83-80b6-357cd0c1d8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9A75AE2F-93CA-4972-86BB-29AB79ACCA1E}">
  <ds:schemaRefs/>
</ds:datastoreItem>
</file>

<file path=customXml/itemProps5.xml><?xml version="1.0" encoding="utf-8"?>
<ds:datastoreItem xmlns:ds="http://schemas.openxmlformats.org/officeDocument/2006/customXml" ds:itemID="{40BF509C-78FA-46F5-B5D7-7488E351E3B9}">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5</Notes>
  <HiddenSlides>1</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Parcel Transport Monitor</vt:lpstr>
      <vt:lpstr>PowerPoint Presentation</vt:lpstr>
      <vt:lpstr>PowerPoint Presentation</vt:lpstr>
      <vt:lpstr>User Flow</vt:lpstr>
      <vt:lpstr>SetuSp</vt:lpstr>
      <vt:lpstr>Component  Connections</vt:lpstr>
      <vt:lpstr>Software</vt:lpstr>
      <vt:lpstr>Schematic [Fritzing] &amp; [Altium]</vt:lpstr>
      <vt:lpstr>Breadboard ® + PCB [Fritzing]</vt:lpstr>
      <vt:lpstr>PCB Altium  (missing Componentes)</vt:lpstr>
      <vt:lpstr>PCB Altium  (Auto ROUTE)</vt:lpstr>
      <vt:lpstr>Why not LoRaWAN?</vt:lpstr>
      <vt:lpstr>Communication technologies: LoRa</vt:lpstr>
      <vt:lpstr>Communication technologies: LoRa &amp; WiFi </vt:lpstr>
      <vt:lpstr>Communication Technologies: LoRa </vt:lpstr>
      <vt:lpstr>Communication Protocol</vt:lpstr>
      <vt:lpstr>Backend </vt:lpstr>
      <vt:lpstr>Backend: Device Template </vt:lpstr>
      <vt:lpstr>PowerPoint Presentation</vt:lpstr>
      <vt:lpstr>Demo</vt:lpstr>
      <vt:lpstr>Prototypes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28</cp:revision>
  <dcterms:created xsi:type="dcterms:W3CDTF">2023-05-01T15:55:00Z</dcterms:created>
  <dcterms:modified xsi:type="dcterms:W3CDTF">2023-05-05T20:32:08Z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0x0101008FEB7568EEF94D4DBEF7649F6C27E148</vt:lpwstr>
  </property>
  <property fmtid="{D5CDD505-2E9C-101B-9397-08002B2CF9AE}" pid="3" name="MediaServiceImageTags">
    <vt:lpwstr/>
  </property>
</Properties>
</file>